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6" r:id="rId7"/>
    <p:sldId id="267" r:id="rId8"/>
    <p:sldId id="268" r:id="rId9"/>
    <p:sldId id="269" r:id="rId10"/>
    <p:sldId id="270" r:id="rId11"/>
    <p:sldId id="271" r:id="rId12"/>
    <p:sldId id="272" r:id="rId13"/>
    <p:sldId id="290" r:id="rId14"/>
    <p:sldId id="289" r:id="rId15"/>
    <p:sldId id="273" r:id="rId16"/>
    <p:sldId id="288" r:id="rId17"/>
    <p:sldId id="274" r:id="rId18"/>
    <p:sldId id="275" r:id="rId19"/>
    <p:sldId id="276" r:id="rId20"/>
    <p:sldId id="277" r:id="rId21"/>
    <p:sldId id="293" r:id="rId22"/>
    <p:sldId id="278" r:id="rId23"/>
    <p:sldId id="279" r:id="rId24"/>
    <p:sldId id="292" r:id="rId25"/>
    <p:sldId id="280" r:id="rId26"/>
    <p:sldId id="291" r:id="rId27"/>
    <p:sldId id="281" r:id="rId28"/>
    <p:sldId id="282" r:id="rId29"/>
    <p:sldId id="283" r:id="rId30"/>
    <p:sldId id="284" r:id="rId31"/>
    <p:sldId id="285" r:id="rId32"/>
    <p:sldId id="286" r:id="rId33"/>
    <p:sldId id="287" r:id="rId34"/>
    <p:sldId id="262" r:id="rId35"/>
    <p:sldId id="263" r:id="rId36"/>
    <p:sldId id="264" r:id="rId37"/>
    <p:sldId id="265" r:id="rId38"/>
  </p:sldIdLst>
  <p:sldSz cx="14630400" cy="8229600"/>
  <p:notesSz cx="8229600" cy="14630400"/>
  <p:embeddedFontLst>
    <p:embeddedFont>
      <p:font typeface="Consolas" panose="020B0609020204030204" pitchFamily="49" charset="0"/>
      <p:regular r:id="rId40"/>
      <p:bold r:id="rId41"/>
      <p:italic r:id="rId42"/>
      <p:boldItalic r:id="rId43"/>
    </p:embeddedFont>
    <p:embeddedFont>
      <p:font typeface="Gelasio"/>
      <p:regular r:id="rId44"/>
    </p:embeddedFont>
    <p:embeddedFont>
      <p:font typeface="Papyrus" panose="03070502060502030205" pitchFamily="66" charset="0"/>
      <p:regular r:id="rId45"/>
    </p:embeddedFont>
    <p:embeddedFont>
      <p:font typeface="Poppins Light" panose="00000400000000000000" pitchFamily="2" charset="0"/>
      <p:regular r:id="rId46"/>
      <p:italic r:id="rId47"/>
    </p:embeddedFont>
    <p:embeddedFont>
      <p:font typeface="Roboto Light" panose="02000000000000000000" pitchFamily="2" charset="0"/>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33" autoAdjust="0"/>
    <p:restoredTop sz="94610"/>
  </p:normalViewPr>
  <p:slideViewPr>
    <p:cSldViewPr snapToGrid="0" snapToObjects="1">
      <p:cViewPr varScale="1">
        <p:scale>
          <a:sx n="68" d="100"/>
          <a:sy n="68" d="100"/>
        </p:scale>
        <p:origin x="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934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A036-3CD3-8782-7644-8140D3D01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7C7CA0-3F08-0B58-8109-51AD11E2C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D7E42-2EC5-0675-333C-70E991234F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9ED438-8FC8-0EB3-FAAC-3B260809B6E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3540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821C0-E8F8-6BE8-6B5A-47E033078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09AB6-40F9-C275-050F-110FC1A1C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6D23B-A812-FC29-8203-5C61AA0E1E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6F5BF7-A750-84E8-1A22-6F74042ED42D}"/>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740178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6BD31-3236-D454-3613-D20717718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AFE61-4070-58E5-458D-A2D085677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509BB-C1A7-6E2D-85FB-F5557307D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6E3AC7-FAD5-20D3-DC4A-AF1F7D1DBC19}"/>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3736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4E5E8-C257-E2C9-6FC1-0CB55E361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8D345-EBCA-D7B6-555A-16B99A794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3BFF2-DFEE-7514-4C1A-D8A8C8B510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D920E7-82A7-DF8B-F159-EE492A28D833}"/>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65405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E6EE-1AB0-15A7-D28C-1D7E943CA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C7DB9-2664-85E8-C3DC-44EDCD8A5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94707-F92D-E925-231F-44A40B606D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8DFEA4-B881-6E24-F54D-0819B5DA17BA}"/>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893263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2843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E-Commerce Product Delivery Prediction</a:t>
            </a:r>
            <a:endParaRPr lang="en-US" sz="4450" dirty="0"/>
          </a:p>
        </p:txBody>
      </p:sp>
      <p:sp>
        <p:nvSpPr>
          <p:cNvPr id="4" name="Text 1"/>
          <p:cNvSpPr/>
          <p:nvPr/>
        </p:nvSpPr>
        <p:spPr>
          <a:xfrm>
            <a:off x="6280190" y="448615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Optimizing Logistics and Enhancing Customer Satisfaction</a:t>
            </a:r>
            <a:endParaRPr lang="en-US" sz="1750" dirty="0"/>
          </a:p>
        </p:txBody>
      </p:sp>
      <p:sp>
        <p:nvSpPr>
          <p:cNvPr id="8" name="Shape 11">
            <a:extLst>
              <a:ext uri="{FF2B5EF4-FFF2-40B4-BE49-F238E27FC236}">
                <a16:creationId xmlns:a16="http://schemas.microsoft.com/office/drawing/2014/main" id="{E268E3D2-3C20-0DCD-26DB-47E6EB980CC8}"/>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9" name="Text 13">
            <a:extLst>
              <a:ext uri="{FF2B5EF4-FFF2-40B4-BE49-F238E27FC236}">
                <a16:creationId xmlns:a16="http://schemas.microsoft.com/office/drawing/2014/main" id="{FC4A1F72-E3A2-D46D-0335-2B475268E308}"/>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248" y="543520"/>
            <a:ext cx="7764304" cy="1231821"/>
          </a:xfrm>
          <a:prstGeom prst="rect">
            <a:avLst/>
          </a:prstGeom>
          <a:noFill/>
          <a:ln/>
        </p:spPr>
        <p:txBody>
          <a:bodyPr wrap="square" lIns="0" tIns="0" rIns="0" bIns="0" rtlCol="0" anchor="t"/>
          <a:lstStyle/>
          <a:p>
            <a:pPr marL="0" indent="0">
              <a:lnSpc>
                <a:spcPts val="4850"/>
              </a:lnSpc>
              <a:buNone/>
            </a:pPr>
            <a:r>
              <a:rPr lang="en-US" sz="3850" dirty="0">
                <a:solidFill>
                  <a:srgbClr val="F2F2F3"/>
                </a:solidFill>
                <a:latin typeface="Poppins Light" pitchFamily="34" charset="0"/>
                <a:ea typeface="Poppins Light" pitchFamily="34" charset="-122"/>
                <a:cs typeface="Poppins Light" pitchFamily="34" charset="-120"/>
              </a:rPr>
              <a:t>Feature Engineering: Data Transformation</a:t>
            </a:r>
            <a:endParaRPr lang="en-US" sz="3850" dirty="0"/>
          </a:p>
        </p:txBody>
      </p:sp>
      <p:pic>
        <p:nvPicPr>
          <p:cNvPr id="4" name="Image 1" descr="preencoded.png"/>
          <p:cNvPicPr>
            <a:picLocks noChangeAspect="1"/>
          </p:cNvPicPr>
          <p:nvPr/>
        </p:nvPicPr>
        <p:blipFill>
          <a:blip r:embed="rId4"/>
          <a:stretch>
            <a:fillRect/>
          </a:stretch>
        </p:blipFill>
        <p:spPr>
          <a:xfrm>
            <a:off x="6176248" y="2070973"/>
            <a:ext cx="985599" cy="2081927"/>
          </a:xfrm>
          <a:prstGeom prst="rect">
            <a:avLst/>
          </a:prstGeom>
        </p:spPr>
      </p:pic>
      <p:sp>
        <p:nvSpPr>
          <p:cNvPr id="5" name="Text 1"/>
          <p:cNvSpPr/>
          <p:nvPr/>
        </p:nvSpPr>
        <p:spPr>
          <a:xfrm>
            <a:off x="7457480" y="2268022"/>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Standardization</a:t>
            </a:r>
            <a:endParaRPr lang="en-US" sz="1900" dirty="0"/>
          </a:p>
        </p:txBody>
      </p:sp>
      <p:sp>
        <p:nvSpPr>
          <p:cNvPr id="6" name="Text 2"/>
          <p:cNvSpPr/>
          <p:nvPr/>
        </p:nvSpPr>
        <p:spPr>
          <a:xfrm>
            <a:off x="7457480" y="2694265"/>
            <a:ext cx="6483072" cy="1261586"/>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Standardization scales data to have a zero mean and unit variance. This is often performed using StandardScaler from scikit-learn, ensuring that all features have a similar scale, which can benefit many machine learning algorithms.</a:t>
            </a:r>
            <a:endParaRPr lang="en-US" sz="1550" dirty="0"/>
          </a:p>
        </p:txBody>
      </p:sp>
      <p:pic>
        <p:nvPicPr>
          <p:cNvPr id="7" name="Image 2" descr="preencoded.png"/>
          <p:cNvPicPr>
            <a:picLocks noChangeAspect="1"/>
          </p:cNvPicPr>
          <p:nvPr/>
        </p:nvPicPr>
        <p:blipFill>
          <a:blip r:embed="rId5"/>
          <a:stretch>
            <a:fillRect/>
          </a:stretch>
        </p:blipFill>
        <p:spPr>
          <a:xfrm>
            <a:off x="6176248" y="4152900"/>
            <a:ext cx="985599" cy="1766530"/>
          </a:xfrm>
          <a:prstGeom prst="rect">
            <a:avLst/>
          </a:prstGeom>
        </p:spPr>
      </p:pic>
      <p:sp>
        <p:nvSpPr>
          <p:cNvPr id="8" name="Text 3"/>
          <p:cNvSpPr/>
          <p:nvPr/>
        </p:nvSpPr>
        <p:spPr>
          <a:xfrm>
            <a:off x="7457480" y="4349948"/>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Normalization</a:t>
            </a:r>
            <a:endParaRPr lang="en-US" sz="1900" dirty="0"/>
          </a:p>
        </p:txBody>
      </p:sp>
      <p:sp>
        <p:nvSpPr>
          <p:cNvPr id="9" name="Text 4"/>
          <p:cNvSpPr/>
          <p:nvPr/>
        </p:nvSpPr>
        <p:spPr>
          <a:xfrm>
            <a:off x="7457480" y="4776192"/>
            <a:ext cx="6483072" cy="946190"/>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Normalization scales data to a range between 0 and 1, typically using MinMaxScaler. This is useful when the data distribution is not Gaussian or when features need to be within a specific range.</a:t>
            </a:r>
            <a:endParaRPr lang="en-US" sz="1550" dirty="0"/>
          </a:p>
        </p:txBody>
      </p:sp>
      <p:pic>
        <p:nvPicPr>
          <p:cNvPr id="10" name="Image 3" descr="preencoded.png"/>
          <p:cNvPicPr>
            <a:picLocks noChangeAspect="1"/>
          </p:cNvPicPr>
          <p:nvPr/>
        </p:nvPicPr>
        <p:blipFill>
          <a:blip r:embed="rId6"/>
          <a:stretch>
            <a:fillRect/>
          </a:stretch>
        </p:blipFill>
        <p:spPr>
          <a:xfrm>
            <a:off x="6176248" y="5919430"/>
            <a:ext cx="985599" cy="1766530"/>
          </a:xfrm>
          <a:prstGeom prst="rect">
            <a:avLst/>
          </a:prstGeom>
        </p:spPr>
      </p:pic>
      <p:sp>
        <p:nvSpPr>
          <p:cNvPr id="11" name="Text 5"/>
          <p:cNvSpPr/>
          <p:nvPr/>
        </p:nvSpPr>
        <p:spPr>
          <a:xfrm>
            <a:off x="7457480" y="6116479"/>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Log Transformation</a:t>
            </a:r>
            <a:endParaRPr lang="en-US" sz="1900" dirty="0"/>
          </a:p>
        </p:txBody>
      </p:sp>
      <p:sp>
        <p:nvSpPr>
          <p:cNvPr id="12" name="Text 6"/>
          <p:cNvSpPr/>
          <p:nvPr/>
        </p:nvSpPr>
        <p:spPr>
          <a:xfrm>
            <a:off x="7457480" y="6542723"/>
            <a:ext cx="6483072" cy="946190"/>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Log Transformation reduces skewness in the data, particularly useful for features like 'order_amount' that may have a long tail. Applying a logarithmic transformation can make the data more normally distributed.</a:t>
            </a:r>
            <a:endParaRPr lang="en-US" sz="1550" dirty="0"/>
          </a:p>
        </p:txBody>
      </p:sp>
      <p:sp>
        <p:nvSpPr>
          <p:cNvPr id="13" name="Shape 11">
            <a:extLst>
              <a:ext uri="{FF2B5EF4-FFF2-40B4-BE49-F238E27FC236}">
                <a16:creationId xmlns:a16="http://schemas.microsoft.com/office/drawing/2014/main" id="{E90DBFE4-4584-F01F-E1B9-DD4C0CC991A0}"/>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4" name="Text 13">
            <a:extLst>
              <a:ext uri="{FF2B5EF4-FFF2-40B4-BE49-F238E27FC236}">
                <a16:creationId xmlns:a16="http://schemas.microsoft.com/office/drawing/2014/main" id="{DF9AC077-8026-6478-D301-1B4A2BD9899C}"/>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7474" y="842129"/>
            <a:ext cx="6943130" cy="667464"/>
          </a:xfrm>
          <a:prstGeom prst="rect">
            <a:avLst/>
          </a:prstGeom>
          <a:noFill/>
          <a:ln/>
        </p:spPr>
        <p:txBody>
          <a:bodyPr wrap="none" lIns="0" tIns="0" rIns="0" bIns="0" rtlCol="0" anchor="t"/>
          <a:lstStyle/>
          <a:p>
            <a:pPr marL="0" indent="0">
              <a:lnSpc>
                <a:spcPts val="5250"/>
              </a:lnSpc>
              <a:buNone/>
            </a:pPr>
            <a:r>
              <a:rPr lang="en-US" sz="4200" dirty="0">
                <a:solidFill>
                  <a:srgbClr val="F2F2F3"/>
                </a:solidFill>
                <a:latin typeface="Poppins Light" pitchFamily="34" charset="0"/>
                <a:ea typeface="Poppins Light" pitchFamily="34" charset="-122"/>
                <a:cs typeface="Poppins Light" pitchFamily="34" charset="-120"/>
              </a:rPr>
              <a:t>Outlier Detection: Box Plots</a:t>
            </a:r>
            <a:endParaRPr lang="en-US" sz="4200" dirty="0"/>
          </a:p>
        </p:txBody>
      </p:sp>
      <p:sp>
        <p:nvSpPr>
          <p:cNvPr id="3" name="Shape 1"/>
          <p:cNvSpPr/>
          <p:nvPr/>
        </p:nvSpPr>
        <p:spPr>
          <a:xfrm>
            <a:off x="7299960" y="1936671"/>
            <a:ext cx="30480" cy="5450681"/>
          </a:xfrm>
          <a:prstGeom prst="roundRect">
            <a:avLst>
              <a:gd name="adj" fmla="val 294301"/>
            </a:avLst>
          </a:prstGeom>
          <a:solidFill>
            <a:srgbClr val="56565B"/>
          </a:solidFill>
          <a:ln/>
        </p:spPr>
      </p:sp>
      <p:sp>
        <p:nvSpPr>
          <p:cNvPr id="4" name="Shape 2"/>
          <p:cNvSpPr/>
          <p:nvPr/>
        </p:nvSpPr>
        <p:spPr>
          <a:xfrm>
            <a:off x="6357938" y="2401967"/>
            <a:ext cx="747474" cy="30480"/>
          </a:xfrm>
          <a:prstGeom prst="roundRect">
            <a:avLst>
              <a:gd name="adj" fmla="val 294301"/>
            </a:avLst>
          </a:prstGeom>
          <a:solidFill>
            <a:srgbClr val="56565B"/>
          </a:solidFill>
          <a:ln/>
        </p:spPr>
      </p:sp>
      <p:sp>
        <p:nvSpPr>
          <p:cNvPr id="5" name="Shape 3"/>
          <p:cNvSpPr/>
          <p:nvPr/>
        </p:nvSpPr>
        <p:spPr>
          <a:xfrm>
            <a:off x="7074932" y="2176939"/>
            <a:ext cx="480536" cy="480536"/>
          </a:xfrm>
          <a:prstGeom prst="roundRect">
            <a:avLst>
              <a:gd name="adj" fmla="val 18667"/>
            </a:avLst>
          </a:prstGeom>
          <a:solidFill>
            <a:srgbClr val="3D3D42"/>
          </a:solidFill>
          <a:ln w="7620">
            <a:solidFill>
              <a:srgbClr val="56565B"/>
            </a:solidFill>
            <a:prstDash val="solid"/>
          </a:ln>
        </p:spPr>
      </p:sp>
      <p:sp>
        <p:nvSpPr>
          <p:cNvPr id="6" name="Text 4"/>
          <p:cNvSpPr/>
          <p:nvPr/>
        </p:nvSpPr>
        <p:spPr>
          <a:xfrm>
            <a:off x="7268408" y="2256949"/>
            <a:ext cx="93583" cy="320397"/>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1</a:t>
            </a:r>
            <a:endParaRPr lang="en-US" sz="2500" dirty="0"/>
          </a:p>
        </p:txBody>
      </p:sp>
      <p:sp>
        <p:nvSpPr>
          <p:cNvPr id="7" name="Text 5"/>
          <p:cNvSpPr/>
          <p:nvPr/>
        </p:nvSpPr>
        <p:spPr>
          <a:xfrm>
            <a:off x="3470910" y="2150150"/>
            <a:ext cx="2669619" cy="333613"/>
          </a:xfrm>
          <a:prstGeom prst="rect">
            <a:avLst/>
          </a:prstGeom>
          <a:noFill/>
          <a:ln/>
        </p:spPr>
        <p:txBody>
          <a:bodyPr wrap="none" lIns="0" tIns="0" rIns="0" bIns="0" rtlCol="0" anchor="t"/>
          <a:lstStyle/>
          <a:p>
            <a:pPr marL="0" indent="0" algn="r">
              <a:lnSpc>
                <a:spcPts val="2600"/>
              </a:lnSpc>
              <a:buNone/>
            </a:pPr>
            <a:r>
              <a:rPr lang="en-US" sz="2100" dirty="0">
                <a:solidFill>
                  <a:srgbClr val="E5E0DF"/>
                </a:solidFill>
                <a:latin typeface="Poppins Light" pitchFamily="34" charset="0"/>
                <a:ea typeface="Poppins Light" pitchFamily="34" charset="-122"/>
                <a:cs typeface="Poppins Light" pitchFamily="34" charset="-120"/>
              </a:rPr>
              <a:t>Median (Q2)</a:t>
            </a:r>
            <a:endParaRPr lang="en-US" sz="2100" dirty="0"/>
          </a:p>
        </p:txBody>
      </p:sp>
      <p:sp>
        <p:nvSpPr>
          <p:cNvPr id="8" name="Text 6"/>
          <p:cNvSpPr/>
          <p:nvPr/>
        </p:nvSpPr>
        <p:spPr>
          <a:xfrm>
            <a:off x="747474" y="2611874"/>
            <a:ext cx="5393055" cy="1025128"/>
          </a:xfrm>
          <a:prstGeom prst="rect">
            <a:avLst/>
          </a:prstGeom>
          <a:noFill/>
          <a:ln/>
        </p:spPr>
        <p:txBody>
          <a:bodyPr wrap="square" lIns="0" tIns="0" rIns="0" bIns="0" rtlCol="0" anchor="t"/>
          <a:lstStyle/>
          <a:p>
            <a:pPr marL="0" indent="0" algn="r">
              <a:lnSpc>
                <a:spcPts val="2650"/>
              </a:lnSpc>
              <a:buNone/>
            </a:pPr>
            <a:r>
              <a:rPr lang="en-US" sz="1650" dirty="0">
                <a:solidFill>
                  <a:srgbClr val="E5E0DF"/>
                </a:solidFill>
                <a:latin typeface="Roboto Light" pitchFamily="34" charset="0"/>
                <a:ea typeface="Roboto Light" pitchFamily="34" charset="-122"/>
                <a:cs typeface="Roboto Light" pitchFamily="34" charset="-120"/>
              </a:rPr>
              <a:t>The median represents the middle value of the dataset. It provides a measure of central tendency that is less sensitive to extreme values than the mean.</a:t>
            </a:r>
            <a:endParaRPr lang="en-US" sz="1650" dirty="0"/>
          </a:p>
        </p:txBody>
      </p:sp>
      <p:sp>
        <p:nvSpPr>
          <p:cNvPr id="9" name="Shape 7"/>
          <p:cNvSpPr/>
          <p:nvPr/>
        </p:nvSpPr>
        <p:spPr>
          <a:xfrm>
            <a:off x="7524988" y="3469719"/>
            <a:ext cx="747474" cy="30480"/>
          </a:xfrm>
          <a:prstGeom prst="roundRect">
            <a:avLst>
              <a:gd name="adj" fmla="val 294301"/>
            </a:avLst>
          </a:prstGeom>
          <a:solidFill>
            <a:srgbClr val="56565B"/>
          </a:solidFill>
          <a:ln/>
        </p:spPr>
      </p:sp>
      <p:sp>
        <p:nvSpPr>
          <p:cNvPr id="10" name="Shape 8"/>
          <p:cNvSpPr/>
          <p:nvPr/>
        </p:nvSpPr>
        <p:spPr>
          <a:xfrm>
            <a:off x="7074932" y="3244691"/>
            <a:ext cx="480536" cy="480536"/>
          </a:xfrm>
          <a:prstGeom prst="roundRect">
            <a:avLst>
              <a:gd name="adj" fmla="val 18667"/>
            </a:avLst>
          </a:prstGeom>
          <a:solidFill>
            <a:srgbClr val="3D3D42"/>
          </a:solidFill>
          <a:ln w="7620">
            <a:solidFill>
              <a:srgbClr val="56565B"/>
            </a:solidFill>
            <a:prstDash val="solid"/>
          </a:ln>
        </p:spPr>
      </p:sp>
      <p:sp>
        <p:nvSpPr>
          <p:cNvPr id="11" name="Text 9"/>
          <p:cNvSpPr/>
          <p:nvPr/>
        </p:nvSpPr>
        <p:spPr>
          <a:xfrm>
            <a:off x="7223522" y="3324701"/>
            <a:ext cx="183237" cy="320397"/>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2</a:t>
            </a:r>
            <a:endParaRPr lang="en-US" sz="2500" dirty="0"/>
          </a:p>
        </p:txBody>
      </p:sp>
      <p:sp>
        <p:nvSpPr>
          <p:cNvPr id="12" name="Text 10"/>
          <p:cNvSpPr/>
          <p:nvPr/>
        </p:nvSpPr>
        <p:spPr>
          <a:xfrm>
            <a:off x="8489871" y="3217902"/>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Quartiles (Q1, Q3)</a:t>
            </a:r>
            <a:endParaRPr lang="en-US" sz="2100" dirty="0"/>
          </a:p>
        </p:txBody>
      </p:sp>
      <p:sp>
        <p:nvSpPr>
          <p:cNvPr id="13" name="Text 11"/>
          <p:cNvSpPr/>
          <p:nvPr/>
        </p:nvSpPr>
        <p:spPr>
          <a:xfrm>
            <a:off x="8489871" y="3679627"/>
            <a:ext cx="5393055" cy="136683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25th and 75th percentiles divide the dataset into four equal parts. Q1 is the first quartile, and Q3 is the third quartile, indicating the spread of the central 50% of the data.</a:t>
            </a:r>
            <a:endParaRPr lang="en-US" sz="1650" dirty="0"/>
          </a:p>
        </p:txBody>
      </p:sp>
      <p:sp>
        <p:nvSpPr>
          <p:cNvPr id="14" name="Shape 12"/>
          <p:cNvSpPr/>
          <p:nvPr/>
        </p:nvSpPr>
        <p:spPr>
          <a:xfrm>
            <a:off x="6357938" y="4704159"/>
            <a:ext cx="747474" cy="30480"/>
          </a:xfrm>
          <a:prstGeom prst="roundRect">
            <a:avLst>
              <a:gd name="adj" fmla="val 294301"/>
            </a:avLst>
          </a:prstGeom>
          <a:solidFill>
            <a:srgbClr val="56565B"/>
          </a:solidFill>
          <a:ln/>
        </p:spPr>
      </p:sp>
      <p:sp>
        <p:nvSpPr>
          <p:cNvPr id="15" name="Shape 13"/>
          <p:cNvSpPr/>
          <p:nvPr/>
        </p:nvSpPr>
        <p:spPr>
          <a:xfrm>
            <a:off x="7074932" y="4479131"/>
            <a:ext cx="480536" cy="480536"/>
          </a:xfrm>
          <a:prstGeom prst="roundRect">
            <a:avLst>
              <a:gd name="adj" fmla="val 18667"/>
            </a:avLst>
          </a:prstGeom>
          <a:solidFill>
            <a:srgbClr val="3D3D42"/>
          </a:solidFill>
          <a:ln w="7620">
            <a:solidFill>
              <a:srgbClr val="56565B"/>
            </a:solidFill>
            <a:prstDash val="solid"/>
          </a:ln>
        </p:spPr>
      </p:sp>
      <p:sp>
        <p:nvSpPr>
          <p:cNvPr id="16" name="Text 14"/>
          <p:cNvSpPr/>
          <p:nvPr/>
        </p:nvSpPr>
        <p:spPr>
          <a:xfrm>
            <a:off x="7221498" y="4559141"/>
            <a:ext cx="187404" cy="320397"/>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3</a:t>
            </a:r>
            <a:endParaRPr lang="en-US" sz="2500" dirty="0"/>
          </a:p>
        </p:txBody>
      </p:sp>
      <p:sp>
        <p:nvSpPr>
          <p:cNvPr id="17" name="Text 15"/>
          <p:cNvSpPr/>
          <p:nvPr/>
        </p:nvSpPr>
        <p:spPr>
          <a:xfrm>
            <a:off x="2893814" y="4452342"/>
            <a:ext cx="3246715" cy="333613"/>
          </a:xfrm>
          <a:prstGeom prst="rect">
            <a:avLst/>
          </a:prstGeom>
          <a:noFill/>
          <a:ln/>
        </p:spPr>
        <p:txBody>
          <a:bodyPr wrap="none" lIns="0" tIns="0" rIns="0" bIns="0" rtlCol="0" anchor="t"/>
          <a:lstStyle/>
          <a:p>
            <a:pPr marL="0" indent="0" algn="r">
              <a:lnSpc>
                <a:spcPts val="2600"/>
              </a:lnSpc>
              <a:buNone/>
            </a:pPr>
            <a:r>
              <a:rPr lang="en-US" sz="2100" dirty="0">
                <a:solidFill>
                  <a:srgbClr val="E5E0DF"/>
                </a:solidFill>
                <a:latin typeface="Poppins Light" pitchFamily="34" charset="0"/>
                <a:ea typeface="Poppins Light" pitchFamily="34" charset="-122"/>
                <a:cs typeface="Poppins Light" pitchFamily="34" charset="-120"/>
              </a:rPr>
              <a:t>Interquartile Range (IQR)</a:t>
            </a:r>
            <a:endParaRPr lang="en-US" sz="2100" dirty="0"/>
          </a:p>
        </p:txBody>
      </p:sp>
      <p:sp>
        <p:nvSpPr>
          <p:cNvPr id="18" name="Text 16"/>
          <p:cNvSpPr/>
          <p:nvPr/>
        </p:nvSpPr>
        <p:spPr>
          <a:xfrm>
            <a:off x="747474" y="4914067"/>
            <a:ext cx="5393055" cy="1025128"/>
          </a:xfrm>
          <a:prstGeom prst="rect">
            <a:avLst/>
          </a:prstGeom>
          <a:noFill/>
          <a:ln/>
        </p:spPr>
        <p:txBody>
          <a:bodyPr wrap="square" lIns="0" tIns="0" rIns="0" bIns="0" rtlCol="0" anchor="t"/>
          <a:lstStyle/>
          <a:p>
            <a:pPr marL="0" indent="0" algn="r">
              <a:lnSpc>
                <a:spcPts val="2650"/>
              </a:lnSpc>
              <a:buNone/>
            </a:pPr>
            <a:r>
              <a:rPr lang="en-US" sz="1650" dirty="0">
                <a:solidFill>
                  <a:srgbClr val="E5E0DF"/>
                </a:solidFill>
                <a:latin typeface="Roboto Light" pitchFamily="34" charset="0"/>
                <a:ea typeface="Roboto Light" pitchFamily="34" charset="-122"/>
                <a:cs typeface="Roboto Light" pitchFamily="34" charset="-120"/>
              </a:rPr>
              <a:t>The IQR, calculated as Q3 - Q1, measures the statistical dispersion of the data. It's a robust measure of variability that is resistant to outliers.</a:t>
            </a:r>
            <a:endParaRPr lang="en-US" sz="1650" dirty="0"/>
          </a:p>
        </p:txBody>
      </p:sp>
      <p:sp>
        <p:nvSpPr>
          <p:cNvPr id="19" name="Shape 17"/>
          <p:cNvSpPr/>
          <p:nvPr/>
        </p:nvSpPr>
        <p:spPr>
          <a:xfrm>
            <a:off x="7524988" y="5938718"/>
            <a:ext cx="747474" cy="30480"/>
          </a:xfrm>
          <a:prstGeom prst="roundRect">
            <a:avLst>
              <a:gd name="adj" fmla="val 294301"/>
            </a:avLst>
          </a:prstGeom>
          <a:solidFill>
            <a:srgbClr val="56565B"/>
          </a:solidFill>
          <a:ln/>
        </p:spPr>
      </p:sp>
      <p:sp>
        <p:nvSpPr>
          <p:cNvPr id="20" name="Shape 18"/>
          <p:cNvSpPr/>
          <p:nvPr/>
        </p:nvSpPr>
        <p:spPr>
          <a:xfrm>
            <a:off x="7074932" y="5713690"/>
            <a:ext cx="480536" cy="480536"/>
          </a:xfrm>
          <a:prstGeom prst="roundRect">
            <a:avLst>
              <a:gd name="adj" fmla="val 18667"/>
            </a:avLst>
          </a:prstGeom>
          <a:solidFill>
            <a:srgbClr val="3D3D42"/>
          </a:solidFill>
          <a:ln w="7620">
            <a:solidFill>
              <a:srgbClr val="56565B"/>
            </a:solidFill>
            <a:prstDash val="solid"/>
          </a:ln>
        </p:spPr>
      </p:sp>
      <p:sp>
        <p:nvSpPr>
          <p:cNvPr id="21" name="Text 19"/>
          <p:cNvSpPr/>
          <p:nvPr/>
        </p:nvSpPr>
        <p:spPr>
          <a:xfrm>
            <a:off x="7216973" y="5793700"/>
            <a:ext cx="196334" cy="320397"/>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4</a:t>
            </a:r>
            <a:endParaRPr lang="en-US" sz="2500" dirty="0"/>
          </a:p>
        </p:txBody>
      </p:sp>
      <p:sp>
        <p:nvSpPr>
          <p:cNvPr id="22" name="Text 20"/>
          <p:cNvSpPr/>
          <p:nvPr/>
        </p:nvSpPr>
        <p:spPr>
          <a:xfrm>
            <a:off x="8489871" y="5686901"/>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Whiskers</a:t>
            </a:r>
            <a:endParaRPr lang="en-US" sz="2100" dirty="0"/>
          </a:p>
        </p:txBody>
      </p:sp>
      <p:sp>
        <p:nvSpPr>
          <p:cNvPr id="23" name="Text 21"/>
          <p:cNvSpPr/>
          <p:nvPr/>
        </p:nvSpPr>
        <p:spPr>
          <a:xfrm>
            <a:off x="8489871" y="6148626"/>
            <a:ext cx="5393055" cy="102512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Whiskers extend to 1.5 * IQR from the quartiles, indicating the range of typical data points. Data points beyond the whiskers are considered potential outliers.</a:t>
            </a:r>
            <a:endParaRPr lang="en-US" sz="1650" dirty="0"/>
          </a:p>
        </p:txBody>
      </p:sp>
      <p:sp>
        <p:nvSpPr>
          <p:cNvPr id="24" name="Shape 11">
            <a:extLst>
              <a:ext uri="{FF2B5EF4-FFF2-40B4-BE49-F238E27FC236}">
                <a16:creationId xmlns:a16="http://schemas.microsoft.com/office/drawing/2014/main" id="{00509BA2-08E7-287E-8722-1A4628C4E088}"/>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25" name="Text 13">
            <a:extLst>
              <a:ext uri="{FF2B5EF4-FFF2-40B4-BE49-F238E27FC236}">
                <a16:creationId xmlns:a16="http://schemas.microsoft.com/office/drawing/2014/main" id="{98F0465A-9831-FB06-586D-FD7DE50B1EF3}"/>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4216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Outlier Detection: IQR Method</a:t>
            </a:r>
            <a:endParaRPr lang="en-US" sz="4450" dirty="0"/>
          </a:p>
        </p:txBody>
      </p:sp>
      <p:pic>
        <p:nvPicPr>
          <p:cNvPr id="4" name="Image 1" descr="preencoded.png"/>
          <p:cNvPicPr>
            <a:picLocks noChangeAspect="1"/>
          </p:cNvPicPr>
          <p:nvPr/>
        </p:nvPicPr>
        <p:blipFill>
          <a:blip r:embed="rId4"/>
          <a:stretch>
            <a:fillRect/>
          </a:stretch>
        </p:blipFill>
        <p:spPr>
          <a:xfrm>
            <a:off x="793790" y="2899886"/>
            <a:ext cx="566976" cy="566976"/>
          </a:xfrm>
          <a:prstGeom prst="rect">
            <a:avLst/>
          </a:prstGeom>
        </p:spPr>
      </p:pic>
      <p:sp>
        <p:nvSpPr>
          <p:cNvPr id="5" name="Text 1"/>
          <p:cNvSpPr/>
          <p:nvPr/>
        </p:nvSpPr>
        <p:spPr>
          <a:xfrm>
            <a:off x="793790" y="3693676"/>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Lower Bound</a:t>
            </a:r>
            <a:endParaRPr lang="en-US" sz="2200" dirty="0"/>
          </a:p>
        </p:txBody>
      </p:sp>
      <p:sp>
        <p:nvSpPr>
          <p:cNvPr id="6" name="Text 2"/>
          <p:cNvSpPr/>
          <p:nvPr/>
        </p:nvSpPr>
        <p:spPr>
          <a:xfrm>
            <a:off x="793790" y="4184094"/>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lower threshold for identifying outliers is calculated as Q1 - 1.5 * IQR. Data points below this bound are flagged as potential outliers on the lower end of the distribution.</a:t>
            </a:r>
            <a:endParaRPr lang="en-US" sz="1750" dirty="0"/>
          </a:p>
        </p:txBody>
      </p:sp>
      <p:pic>
        <p:nvPicPr>
          <p:cNvPr id="7" name="Image 2" descr="preencoded.png"/>
          <p:cNvPicPr>
            <a:picLocks noChangeAspect="1"/>
          </p:cNvPicPr>
          <p:nvPr/>
        </p:nvPicPr>
        <p:blipFill>
          <a:blip r:embed="rId5"/>
          <a:stretch>
            <a:fillRect/>
          </a:stretch>
        </p:blipFill>
        <p:spPr>
          <a:xfrm>
            <a:off x="3425904" y="2899886"/>
            <a:ext cx="566976" cy="566976"/>
          </a:xfrm>
          <a:prstGeom prst="rect">
            <a:avLst/>
          </a:prstGeom>
        </p:spPr>
      </p:pic>
      <p:sp>
        <p:nvSpPr>
          <p:cNvPr id="8" name="Text 3"/>
          <p:cNvSpPr/>
          <p:nvPr/>
        </p:nvSpPr>
        <p:spPr>
          <a:xfrm>
            <a:off x="3425904" y="3693676"/>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Upper Bound</a:t>
            </a:r>
            <a:endParaRPr lang="en-US" sz="2200" dirty="0"/>
          </a:p>
        </p:txBody>
      </p:sp>
      <p:sp>
        <p:nvSpPr>
          <p:cNvPr id="9" name="Text 4"/>
          <p:cNvSpPr/>
          <p:nvPr/>
        </p:nvSpPr>
        <p:spPr>
          <a:xfrm>
            <a:off x="3425904" y="4184094"/>
            <a:ext cx="2292072"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upper threshold for identifying outliers is calculated as Q3 + 1.5 * IQR. Data points above this bound are considered potential outliers on the higher end of the distribution.</a:t>
            </a:r>
            <a:endParaRPr lang="en-US" sz="1750" dirty="0"/>
          </a:p>
        </p:txBody>
      </p:sp>
      <p:pic>
        <p:nvPicPr>
          <p:cNvPr id="10" name="Image 3" descr="preencoded.png"/>
          <p:cNvPicPr>
            <a:picLocks noChangeAspect="1"/>
          </p:cNvPicPr>
          <p:nvPr/>
        </p:nvPicPr>
        <p:blipFill>
          <a:blip r:embed="rId6"/>
          <a:stretch>
            <a:fillRect/>
          </a:stretch>
        </p:blipFill>
        <p:spPr>
          <a:xfrm>
            <a:off x="6058138" y="2899886"/>
            <a:ext cx="566976" cy="566976"/>
          </a:xfrm>
          <a:prstGeom prst="rect">
            <a:avLst/>
          </a:prstGeom>
        </p:spPr>
      </p:pic>
      <p:sp>
        <p:nvSpPr>
          <p:cNvPr id="11" name="Text 5"/>
          <p:cNvSpPr/>
          <p:nvPr/>
        </p:nvSpPr>
        <p:spPr>
          <a:xfrm>
            <a:off x="6058138" y="3693676"/>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Thresholds</a:t>
            </a:r>
            <a:endParaRPr lang="en-US" sz="2200" dirty="0"/>
          </a:p>
        </p:txBody>
      </p:sp>
      <p:sp>
        <p:nvSpPr>
          <p:cNvPr id="12" name="Text 6"/>
          <p:cNvSpPr/>
          <p:nvPr/>
        </p:nvSpPr>
        <p:spPr>
          <a:xfrm>
            <a:off x="6058138" y="4184094"/>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These thresholds help quantify outliers using the Interquartile Range (IQR). By setting these bounds, we can systematically identify and handle extreme values in the dataset.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88D9E-02E8-37B4-886B-52610EBAC5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3D9DB63-407A-5C58-A3CD-E2A373D1BC10}"/>
              </a:ext>
            </a:extLst>
          </p:cNvPr>
          <p:cNvPicPr>
            <a:picLocks noChangeAspect="1"/>
          </p:cNvPicPr>
          <p:nvPr/>
        </p:nvPicPr>
        <p:blipFill>
          <a:blip r:embed="rId3">
            <a:alphaModFix amt="20000"/>
          </a:blip>
          <a:stretch>
            <a:fillRect/>
          </a:stretch>
        </p:blipFill>
        <p:spPr>
          <a:xfrm>
            <a:off x="9144000" y="0"/>
            <a:ext cx="5486400" cy="8229600"/>
          </a:xfrm>
          <a:prstGeom prst="rect">
            <a:avLst/>
          </a:prstGeom>
        </p:spPr>
      </p:pic>
      <p:pic>
        <p:nvPicPr>
          <p:cNvPr id="20" name="Picture 19">
            <a:extLst>
              <a:ext uri="{FF2B5EF4-FFF2-40B4-BE49-F238E27FC236}">
                <a16:creationId xmlns:a16="http://schemas.microsoft.com/office/drawing/2014/main" id="{A544841F-5C38-4164-8A7D-42A3E9A93E05}"/>
              </a:ext>
            </a:extLst>
          </p:cNvPr>
          <p:cNvPicPr>
            <a:picLocks noChangeAspect="1"/>
          </p:cNvPicPr>
          <p:nvPr/>
        </p:nvPicPr>
        <p:blipFill>
          <a:blip r:embed="rId4">
            <a:alphaModFix/>
          </a:blip>
          <a:stretch>
            <a:fillRect/>
          </a:stretch>
        </p:blipFill>
        <p:spPr>
          <a:xfrm>
            <a:off x="4990791" y="869071"/>
            <a:ext cx="3869465" cy="3245729"/>
          </a:xfrm>
          <a:prstGeom prst="rect">
            <a:avLst/>
          </a:prstGeom>
        </p:spPr>
      </p:pic>
      <p:pic>
        <p:nvPicPr>
          <p:cNvPr id="22" name="Picture 21">
            <a:extLst>
              <a:ext uri="{FF2B5EF4-FFF2-40B4-BE49-F238E27FC236}">
                <a16:creationId xmlns:a16="http://schemas.microsoft.com/office/drawing/2014/main" id="{681BA7C8-1F2E-9EC2-9AAD-320775D5EFA2}"/>
              </a:ext>
            </a:extLst>
          </p:cNvPr>
          <p:cNvPicPr>
            <a:picLocks noChangeAspect="1"/>
          </p:cNvPicPr>
          <p:nvPr/>
        </p:nvPicPr>
        <p:blipFill>
          <a:blip r:embed="rId5">
            <a:alphaModFix/>
          </a:blip>
          <a:stretch>
            <a:fillRect/>
          </a:stretch>
        </p:blipFill>
        <p:spPr>
          <a:xfrm>
            <a:off x="372946" y="869071"/>
            <a:ext cx="3848677" cy="3245729"/>
          </a:xfrm>
          <a:prstGeom prst="rect">
            <a:avLst/>
          </a:prstGeom>
        </p:spPr>
      </p:pic>
      <p:pic>
        <p:nvPicPr>
          <p:cNvPr id="24" name="Picture 23">
            <a:extLst>
              <a:ext uri="{FF2B5EF4-FFF2-40B4-BE49-F238E27FC236}">
                <a16:creationId xmlns:a16="http://schemas.microsoft.com/office/drawing/2014/main" id="{CFB185FD-54BA-C98F-6E07-1340BD6F9DAF}"/>
              </a:ext>
            </a:extLst>
          </p:cNvPr>
          <p:cNvPicPr>
            <a:picLocks noChangeAspect="1"/>
          </p:cNvPicPr>
          <p:nvPr/>
        </p:nvPicPr>
        <p:blipFill>
          <a:blip r:embed="rId6">
            <a:alphaModFix/>
          </a:blip>
          <a:stretch>
            <a:fillRect/>
          </a:stretch>
        </p:blipFill>
        <p:spPr>
          <a:xfrm rot="16200000">
            <a:off x="668092" y="4300127"/>
            <a:ext cx="3279785" cy="3860397"/>
          </a:xfrm>
          <a:prstGeom prst="rect">
            <a:avLst/>
          </a:prstGeom>
        </p:spPr>
      </p:pic>
      <p:pic>
        <p:nvPicPr>
          <p:cNvPr id="26" name="Picture 25">
            <a:extLst>
              <a:ext uri="{FF2B5EF4-FFF2-40B4-BE49-F238E27FC236}">
                <a16:creationId xmlns:a16="http://schemas.microsoft.com/office/drawing/2014/main" id="{71389152-0180-F95D-D785-DEE81EF221C6}"/>
              </a:ext>
            </a:extLst>
          </p:cNvPr>
          <p:cNvPicPr>
            <a:picLocks noChangeAspect="1"/>
          </p:cNvPicPr>
          <p:nvPr/>
        </p:nvPicPr>
        <p:blipFill>
          <a:blip r:embed="rId7">
            <a:alphaModFix/>
          </a:blip>
          <a:stretch>
            <a:fillRect/>
          </a:stretch>
        </p:blipFill>
        <p:spPr>
          <a:xfrm>
            <a:off x="4990791" y="4607459"/>
            <a:ext cx="3848677" cy="3245731"/>
          </a:xfrm>
          <a:prstGeom prst="rect">
            <a:avLst/>
          </a:prstGeom>
        </p:spPr>
      </p:pic>
      <p:sp>
        <p:nvSpPr>
          <p:cNvPr id="19" name="Text 1">
            <a:extLst>
              <a:ext uri="{FF2B5EF4-FFF2-40B4-BE49-F238E27FC236}">
                <a16:creationId xmlns:a16="http://schemas.microsoft.com/office/drawing/2014/main" id="{29B77550-9A19-0E73-FA8E-D39E01D05D6F}"/>
              </a:ext>
            </a:extLst>
          </p:cNvPr>
          <p:cNvSpPr/>
          <p:nvPr/>
        </p:nvSpPr>
        <p:spPr>
          <a:xfrm>
            <a:off x="12824460" y="7770216"/>
            <a:ext cx="2282191" cy="430530"/>
          </a:xfrm>
          <a:prstGeom prst="rect">
            <a:avLst/>
          </a:prstGeom>
          <a:noFill/>
          <a:ln/>
        </p:spPr>
        <p:txBody>
          <a:bodyPr wrap="none" lIns="0" tIns="0" rIns="0" bIns="0" rtlCol="0" anchor="t"/>
          <a:lstStyle/>
          <a:p>
            <a:pPr marL="0" indent="0">
              <a:lnSpc>
                <a:spcPts val="2750"/>
              </a:lnSpc>
              <a:buNone/>
            </a:pPr>
            <a:r>
              <a:rPr lang="en-US" dirty="0">
                <a:highlight>
                  <a:srgbClr val="808080"/>
                </a:highlight>
                <a:latin typeface="Gelasio" pitchFamily="34" charset="0"/>
                <a:ea typeface="Gelasio" pitchFamily="34" charset="-122"/>
                <a:cs typeface="Gelasio" pitchFamily="34" charset="-120"/>
              </a:rPr>
              <a:t>  @Aryan Pandya</a:t>
            </a:r>
            <a:endParaRPr lang="en-US" dirty="0">
              <a:highlight>
                <a:srgbClr val="808080"/>
              </a:highlight>
            </a:endParaRPr>
          </a:p>
        </p:txBody>
      </p:sp>
      <p:sp>
        <p:nvSpPr>
          <p:cNvPr id="17" name="Shape 11">
            <a:extLst>
              <a:ext uri="{FF2B5EF4-FFF2-40B4-BE49-F238E27FC236}">
                <a16:creationId xmlns:a16="http://schemas.microsoft.com/office/drawing/2014/main" id="{B66878A4-B03E-6999-352D-26A17C899107}"/>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8" name="Text 13">
            <a:extLst>
              <a:ext uri="{FF2B5EF4-FFF2-40B4-BE49-F238E27FC236}">
                <a16:creationId xmlns:a16="http://schemas.microsoft.com/office/drawing/2014/main" id="{8BCFFCD5-2105-C1A0-E39B-96CB86F62601}"/>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extLst>
      <p:ext uri="{BB962C8B-B14F-4D97-AF65-F5344CB8AC3E}">
        <p14:creationId xmlns:p14="http://schemas.microsoft.com/office/powerpoint/2010/main" val="204175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BA02-D34A-4A5A-4173-DA9680266B2D}"/>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FEAA5927-7165-049A-165F-C49C57566522}"/>
              </a:ext>
            </a:extLst>
          </p:cNvPr>
          <p:cNvSpPr/>
          <p:nvPr/>
        </p:nvSpPr>
        <p:spPr>
          <a:xfrm>
            <a:off x="772954" y="1903452"/>
            <a:ext cx="510302" cy="510302"/>
          </a:xfrm>
          <a:prstGeom prst="roundRect">
            <a:avLst>
              <a:gd name="adj" fmla="val 6667"/>
            </a:avLst>
          </a:prstGeom>
          <a:solidFill>
            <a:srgbClr val="373433"/>
          </a:solidFill>
          <a:ln/>
        </p:spPr>
      </p:sp>
      <p:sp>
        <p:nvSpPr>
          <p:cNvPr id="5" name="Text 2">
            <a:extLst>
              <a:ext uri="{FF2B5EF4-FFF2-40B4-BE49-F238E27FC236}">
                <a16:creationId xmlns:a16="http://schemas.microsoft.com/office/drawing/2014/main" id="{88AA531B-63F7-F1D6-11D4-9AA528E1DD4D}"/>
              </a:ext>
            </a:extLst>
          </p:cNvPr>
          <p:cNvSpPr/>
          <p:nvPr/>
        </p:nvSpPr>
        <p:spPr>
          <a:xfrm>
            <a:off x="955000" y="1988463"/>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6" name="Text 3">
            <a:extLst>
              <a:ext uri="{FF2B5EF4-FFF2-40B4-BE49-F238E27FC236}">
                <a16:creationId xmlns:a16="http://schemas.microsoft.com/office/drawing/2014/main" id="{568D1263-00D8-E44E-765B-365FA5A48A58}"/>
              </a:ext>
            </a:extLst>
          </p:cNvPr>
          <p:cNvSpPr/>
          <p:nvPr/>
        </p:nvSpPr>
        <p:spPr>
          <a:xfrm>
            <a:off x="548523" y="13320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2C0"/>
                </a:solidFill>
                <a:latin typeface="Gelasio" pitchFamily="34" charset="0"/>
                <a:ea typeface="Gelasio" pitchFamily="34" charset="-122"/>
                <a:cs typeface="Gelasio" pitchFamily="34" charset="-120"/>
              </a:rPr>
              <a:t>Critical Observations:</a:t>
            </a:r>
            <a:endParaRPr lang="en-US" sz="2200" dirty="0"/>
          </a:p>
        </p:txBody>
      </p:sp>
      <p:sp>
        <p:nvSpPr>
          <p:cNvPr id="7" name="Text 4">
            <a:extLst>
              <a:ext uri="{FF2B5EF4-FFF2-40B4-BE49-F238E27FC236}">
                <a16:creationId xmlns:a16="http://schemas.microsoft.com/office/drawing/2014/main" id="{600BAC58-E9A7-DCA8-DE05-219FD4063068}"/>
              </a:ext>
            </a:extLst>
          </p:cNvPr>
          <p:cNvSpPr/>
          <p:nvPr/>
        </p:nvSpPr>
        <p:spPr>
          <a:xfrm>
            <a:off x="1438394" y="1903453"/>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Products have a uniform price distribution, peaking around higher-cost items (~300 USD).</a:t>
            </a:r>
            <a:endParaRPr lang="en-US" sz="1750" dirty="0">
              <a:solidFill>
                <a:schemeClr val="bg2"/>
              </a:solidFill>
              <a:highlight>
                <a:srgbClr val="000000"/>
              </a:highlight>
            </a:endParaRPr>
          </a:p>
        </p:txBody>
      </p:sp>
      <p:sp>
        <p:nvSpPr>
          <p:cNvPr id="16" name="Shape 1">
            <a:extLst>
              <a:ext uri="{FF2B5EF4-FFF2-40B4-BE49-F238E27FC236}">
                <a16:creationId xmlns:a16="http://schemas.microsoft.com/office/drawing/2014/main" id="{70CA689F-5ED7-134A-7853-C29A4B8C698B}"/>
              </a:ext>
            </a:extLst>
          </p:cNvPr>
          <p:cNvSpPr/>
          <p:nvPr/>
        </p:nvSpPr>
        <p:spPr>
          <a:xfrm>
            <a:off x="779145" y="2496026"/>
            <a:ext cx="510302" cy="510302"/>
          </a:xfrm>
          <a:prstGeom prst="roundRect">
            <a:avLst>
              <a:gd name="adj" fmla="val 6667"/>
            </a:avLst>
          </a:prstGeom>
          <a:solidFill>
            <a:srgbClr val="373433"/>
          </a:solidFill>
          <a:ln/>
        </p:spPr>
      </p:sp>
      <p:sp>
        <p:nvSpPr>
          <p:cNvPr id="17" name="Text 2">
            <a:extLst>
              <a:ext uri="{FF2B5EF4-FFF2-40B4-BE49-F238E27FC236}">
                <a16:creationId xmlns:a16="http://schemas.microsoft.com/office/drawing/2014/main" id="{A6AC9393-5984-8143-C1F2-6E94AFDEFBB0}"/>
              </a:ext>
            </a:extLst>
          </p:cNvPr>
          <p:cNvSpPr/>
          <p:nvPr/>
        </p:nvSpPr>
        <p:spPr>
          <a:xfrm>
            <a:off x="961191" y="2581037"/>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2</a:t>
            </a:r>
            <a:endParaRPr lang="en-US" sz="2650" dirty="0"/>
          </a:p>
        </p:txBody>
      </p:sp>
      <p:sp>
        <p:nvSpPr>
          <p:cNvPr id="20" name="Text 4">
            <a:extLst>
              <a:ext uri="{FF2B5EF4-FFF2-40B4-BE49-F238E27FC236}">
                <a16:creationId xmlns:a16="http://schemas.microsoft.com/office/drawing/2014/main" id="{4593D785-D8DE-4D5D-EEC4-EA95DB34987F}"/>
              </a:ext>
            </a:extLst>
          </p:cNvPr>
          <p:cNvSpPr/>
          <p:nvPr/>
        </p:nvSpPr>
        <p:spPr>
          <a:xfrm>
            <a:off x="1431844" y="2512753"/>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Most products receive minimal discounts, indicating a strategy that relies on product value.</a:t>
            </a:r>
            <a:endParaRPr lang="en-US" sz="1750" dirty="0">
              <a:solidFill>
                <a:schemeClr val="bg2"/>
              </a:solidFill>
              <a:highlight>
                <a:srgbClr val="000000"/>
              </a:highlight>
            </a:endParaRPr>
          </a:p>
        </p:txBody>
      </p:sp>
      <p:sp>
        <p:nvSpPr>
          <p:cNvPr id="21" name="Text 4">
            <a:extLst>
              <a:ext uri="{FF2B5EF4-FFF2-40B4-BE49-F238E27FC236}">
                <a16:creationId xmlns:a16="http://schemas.microsoft.com/office/drawing/2014/main" id="{AAE323B7-7748-B955-9B57-8A0A6BA481B3}"/>
              </a:ext>
            </a:extLst>
          </p:cNvPr>
          <p:cNvSpPr/>
          <p:nvPr/>
        </p:nvSpPr>
        <p:spPr>
          <a:xfrm>
            <a:off x="1438394" y="3153548"/>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Block 'F' is most used, handling double the products compared to other blocks.</a:t>
            </a:r>
            <a:endParaRPr lang="en-US" sz="1750" dirty="0">
              <a:solidFill>
                <a:schemeClr val="bg2"/>
              </a:solidFill>
              <a:highlight>
                <a:srgbClr val="000000"/>
              </a:highlight>
            </a:endParaRPr>
          </a:p>
        </p:txBody>
      </p:sp>
      <p:sp>
        <p:nvSpPr>
          <p:cNvPr id="22" name="Shape 1">
            <a:extLst>
              <a:ext uri="{FF2B5EF4-FFF2-40B4-BE49-F238E27FC236}">
                <a16:creationId xmlns:a16="http://schemas.microsoft.com/office/drawing/2014/main" id="{8A07D99D-3982-F807-FAF4-CB547C6AA937}"/>
              </a:ext>
            </a:extLst>
          </p:cNvPr>
          <p:cNvSpPr/>
          <p:nvPr/>
        </p:nvSpPr>
        <p:spPr>
          <a:xfrm>
            <a:off x="785336" y="3153548"/>
            <a:ext cx="510302" cy="510302"/>
          </a:xfrm>
          <a:prstGeom prst="roundRect">
            <a:avLst>
              <a:gd name="adj" fmla="val 6667"/>
            </a:avLst>
          </a:prstGeom>
          <a:solidFill>
            <a:srgbClr val="373433"/>
          </a:solidFill>
          <a:ln/>
        </p:spPr>
      </p:sp>
      <p:sp>
        <p:nvSpPr>
          <p:cNvPr id="23" name="Text 2">
            <a:extLst>
              <a:ext uri="{FF2B5EF4-FFF2-40B4-BE49-F238E27FC236}">
                <a16:creationId xmlns:a16="http://schemas.microsoft.com/office/drawing/2014/main" id="{11D5A40F-2948-14DE-0BB8-A1F1739A8CA2}"/>
              </a:ext>
            </a:extLst>
          </p:cNvPr>
          <p:cNvSpPr/>
          <p:nvPr/>
        </p:nvSpPr>
        <p:spPr>
          <a:xfrm>
            <a:off x="967382" y="3238559"/>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3</a:t>
            </a:r>
            <a:endParaRPr lang="en-US" sz="2650" dirty="0"/>
          </a:p>
        </p:txBody>
      </p:sp>
      <p:sp>
        <p:nvSpPr>
          <p:cNvPr id="29" name="Text 4">
            <a:extLst>
              <a:ext uri="{FF2B5EF4-FFF2-40B4-BE49-F238E27FC236}">
                <a16:creationId xmlns:a16="http://schemas.microsoft.com/office/drawing/2014/main" id="{A08D699D-1071-9793-8C30-49C191DFA9A1}"/>
              </a:ext>
            </a:extLst>
          </p:cNvPr>
          <p:cNvSpPr/>
          <p:nvPr/>
        </p:nvSpPr>
        <p:spPr>
          <a:xfrm>
            <a:off x="1455776" y="3830924"/>
            <a:ext cx="8088967"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Majority (75%) of shipments are via "Ship", highlighting cost efficiency but potential delay risks. </a:t>
            </a:r>
            <a:endParaRPr lang="en-US" sz="1750" dirty="0">
              <a:solidFill>
                <a:schemeClr val="bg2"/>
              </a:solidFill>
              <a:highlight>
                <a:srgbClr val="000000"/>
              </a:highlight>
            </a:endParaRPr>
          </a:p>
        </p:txBody>
      </p:sp>
      <p:sp>
        <p:nvSpPr>
          <p:cNvPr id="30" name="Shape 9">
            <a:extLst>
              <a:ext uri="{FF2B5EF4-FFF2-40B4-BE49-F238E27FC236}">
                <a16:creationId xmlns:a16="http://schemas.microsoft.com/office/drawing/2014/main" id="{56B06125-881C-3C5C-8647-E1763F03D3CF}"/>
              </a:ext>
            </a:extLst>
          </p:cNvPr>
          <p:cNvSpPr/>
          <p:nvPr/>
        </p:nvSpPr>
        <p:spPr>
          <a:xfrm>
            <a:off x="781766" y="3804669"/>
            <a:ext cx="510302" cy="510302"/>
          </a:xfrm>
          <a:prstGeom prst="roundRect">
            <a:avLst>
              <a:gd name="adj" fmla="val 6667"/>
            </a:avLst>
          </a:prstGeom>
          <a:solidFill>
            <a:srgbClr val="373433"/>
          </a:solidFill>
          <a:ln/>
        </p:spPr>
      </p:sp>
      <p:sp>
        <p:nvSpPr>
          <p:cNvPr id="31" name="Text 10">
            <a:extLst>
              <a:ext uri="{FF2B5EF4-FFF2-40B4-BE49-F238E27FC236}">
                <a16:creationId xmlns:a16="http://schemas.microsoft.com/office/drawing/2014/main" id="{72B33536-463C-5F73-BB75-B35FB763AEDF}"/>
              </a:ext>
            </a:extLst>
          </p:cNvPr>
          <p:cNvSpPr/>
          <p:nvPr/>
        </p:nvSpPr>
        <p:spPr>
          <a:xfrm>
            <a:off x="942976" y="3889679"/>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4</a:t>
            </a:r>
            <a:endParaRPr lang="en-US" sz="2650" dirty="0"/>
          </a:p>
        </p:txBody>
      </p:sp>
      <p:sp>
        <p:nvSpPr>
          <p:cNvPr id="43" name="Shape 1">
            <a:extLst>
              <a:ext uri="{FF2B5EF4-FFF2-40B4-BE49-F238E27FC236}">
                <a16:creationId xmlns:a16="http://schemas.microsoft.com/office/drawing/2014/main" id="{C934F274-AADF-ACC6-F5AC-366B6E23A86C}"/>
              </a:ext>
            </a:extLst>
          </p:cNvPr>
          <p:cNvSpPr/>
          <p:nvPr/>
        </p:nvSpPr>
        <p:spPr>
          <a:xfrm>
            <a:off x="785336" y="4435826"/>
            <a:ext cx="510302" cy="510302"/>
          </a:xfrm>
          <a:prstGeom prst="roundRect">
            <a:avLst>
              <a:gd name="adj" fmla="val 6667"/>
            </a:avLst>
          </a:prstGeom>
          <a:solidFill>
            <a:srgbClr val="373433"/>
          </a:solidFill>
          <a:ln/>
        </p:spPr>
      </p:sp>
      <p:sp>
        <p:nvSpPr>
          <p:cNvPr id="44" name="Text 2">
            <a:extLst>
              <a:ext uri="{FF2B5EF4-FFF2-40B4-BE49-F238E27FC236}">
                <a16:creationId xmlns:a16="http://schemas.microsoft.com/office/drawing/2014/main" id="{73588293-191B-EDB2-750A-4EC341D2EE74}"/>
              </a:ext>
            </a:extLst>
          </p:cNvPr>
          <p:cNvSpPr/>
          <p:nvPr/>
        </p:nvSpPr>
        <p:spPr>
          <a:xfrm>
            <a:off x="967382" y="4520837"/>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5</a:t>
            </a:r>
            <a:endParaRPr lang="en-US" sz="2650" dirty="0"/>
          </a:p>
        </p:txBody>
      </p:sp>
      <p:sp>
        <p:nvSpPr>
          <p:cNvPr id="45" name="Text 4">
            <a:extLst>
              <a:ext uri="{FF2B5EF4-FFF2-40B4-BE49-F238E27FC236}">
                <a16:creationId xmlns:a16="http://schemas.microsoft.com/office/drawing/2014/main" id="{92E38736-11AA-902B-F37F-2394588CFCE4}"/>
              </a:ext>
            </a:extLst>
          </p:cNvPr>
          <p:cNvSpPr/>
          <p:nvPr/>
        </p:nvSpPr>
        <p:spPr>
          <a:xfrm>
            <a:off x="1450775" y="4435827"/>
            <a:ext cx="8106349"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Over 50% of products are low importance, suggesting delivery speed may not be a top priority</a:t>
            </a:r>
            <a:endParaRPr lang="en-US" sz="1750" dirty="0">
              <a:solidFill>
                <a:schemeClr val="bg2"/>
              </a:solidFill>
              <a:highlight>
                <a:srgbClr val="000000"/>
              </a:highlight>
            </a:endParaRPr>
          </a:p>
        </p:txBody>
      </p:sp>
      <p:sp>
        <p:nvSpPr>
          <p:cNvPr id="46" name="Shape 1">
            <a:extLst>
              <a:ext uri="{FF2B5EF4-FFF2-40B4-BE49-F238E27FC236}">
                <a16:creationId xmlns:a16="http://schemas.microsoft.com/office/drawing/2014/main" id="{C2040FFD-EC70-D034-C12E-3EE075A55CFB}"/>
              </a:ext>
            </a:extLst>
          </p:cNvPr>
          <p:cNvSpPr/>
          <p:nvPr/>
        </p:nvSpPr>
        <p:spPr>
          <a:xfrm>
            <a:off x="791527" y="5028400"/>
            <a:ext cx="510302" cy="510302"/>
          </a:xfrm>
          <a:prstGeom prst="roundRect">
            <a:avLst>
              <a:gd name="adj" fmla="val 6667"/>
            </a:avLst>
          </a:prstGeom>
          <a:solidFill>
            <a:srgbClr val="373433"/>
          </a:solidFill>
          <a:ln/>
        </p:spPr>
      </p:sp>
      <p:sp>
        <p:nvSpPr>
          <p:cNvPr id="47" name="Text 2">
            <a:extLst>
              <a:ext uri="{FF2B5EF4-FFF2-40B4-BE49-F238E27FC236}">
                <a16:creationId xmlns:a16="http://schemas.microsoft.com/office/drawing/2014/main" id="{49F85561-F9B8-FBF0-0693-81A2DB5215AB}"/>
              </a:ext>
            </a:extLst>
          </p:cNvPr>
          <p:cNvSpPr/>
          <p:nvPr/>
        </p:nvSpPr>
        <p:spPr>
          <a:xfrm>
            <a:off x="973573" y="5113411"/>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6</a:t>
            </a:r>
            <a:endParaRPr lang="en-US" sz="2650" dirty="0"/>
          </a:p>
        </p:txBody>
      </p:sp>
      <p:sp>
        <p:nvSpPr>
          <p:cNvPr id="48" name="Text 4">
            <a:extLst>
              <a:ext uri="{FF2B5EF4-FFF2-40B4-BE49-F238E27FC236}">
                <a16:creationId xmlns:a16="http://schemas.microsoft.com/office/drawing/2014/main" id="{CEBACD59-3463-9CE0-EA90-DC28513D10BB}"/>
              </a:ext>
            </a:extLst>
          </p:cNvPr>
          <p:cNvSpPr/>
          <p:nvPr/>
        </p:nvSpPr>
        <p:spPr>
          <a:xfrm>
            <a:off x="1444226" y="5045127"/>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Male and female customers are equally represented, showing a diverse customer base. </a:t>
            </a:r>
            <a:endParaRPr lang="en-US" sz="1750" dirty="0">
              <a:solidFill>
                <a:schemeClr val="bg2"/>
              </a:solidFill>
              <a:highlight>
                <a:srgbClr val="000000"/>
              </a:highlight>
            </a:endParaRPr>
          </a:p>
        </p:txBody>
      </p:sp>
      <p:sp>
        <p:nvSpPr>
          <p:cNvPr id="49" name="Text 4">
            <a:extLst>
              <a:ext uri="{FF2B5EF4-FFF2-40B4-BE49-F238E27FC236}">
                <a16:creationId xmlns:a16="http://schemas.microsoft.com/office/drawing/2014/main" id="{09C23A12-A74F-6B81-BEFB-008CE87A2ADC}"/>
              </a:ext>
            </a:extLst>
          </p:cNvPr>
          <p:cNvSpPr/>
          <p:nvPr/>
        </p:nvSpPr>
        <p:spPr>
          <a:xfrm>
            <a:off x="1450776" y="5685922"/>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Highest delayed deliveries occur in Block 'F', indicating possible logistics or capacity issues. </a:t>
            </a:r>
            <a:endParaRPr lang="en-US" sz="1750" dirty="0">
              <a:solidFill>
                <a:schemeClr val="bg2"/>
              </a:solidFill>
              <a:highlight>
                <a:srgbClr val="000000"/>
              </a:highlight>
            </a:endParaRPr>
          </a:p>
        </p:txBody>
      </p:sp>
      <p:sp>
        <p:nvSpPr>
          <p:cNvPr id="50" name="Shape 1">
            <a:extLst>
              <a:ext uri="{FF2B5EF4-FFF2-40B4-BE49-F238E27FC236}">
                <a16:creationId xmlns:a16="http://schemas.microsoft.com/office/drawing/2014/main" id="{7896C05B-E3B3-BB78-03FE-4988B1360D1F}"/>
              </a:ext>
            </a:extLst>
          </p:cNvPr>
          <p:cNvSpPr/>
          <p:nvPr/>
        </p:nvSpPr>
        <p:spPr>
          <a:xfrm>
            <a:off x="797718" y="5685922"/>
            <a:ext cx="510302" cy="510302"/>
          </a:xfrm>
          <a:prstGeom prst="roundRect">
            <a:avLst>
              <a:gd name="adj" fmla="val 6667"/>
            </a:avLst>
          </a:prstGeom>
          <a:solidFill>
            <a:srgbClr val="373433"/>
          </a:solidFill>
          <a:ln/>
        </p:spPr>
      </p:sp>
      <p:sp>
        <p:nvSpPr>
          <p:cNvPr id="51" name="Text 2">
            <a:extLst>
              <a:ext uri="{FF2B5EF4-FFF2-40B4-BE49-F238E27FC236}">
                <a16:creationId xmlns:a16="http://schemas.microsoft.com/office/drawing/2014/main" id="{D37653DF-8712-B880-A34E-7C6CA186ABE0}"/>
              </a:ext>
            </a:extLst>
          </p:cNvPr>
          <p:cNvSpPr/>
          <p:nvPr/>
        </p:nvSpPr>
        <p:spPr>
          <a:xfrm>
            <a:off x="979764" y="5770933"/>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7</a:t>
            </a:r>
            <a:endParaRPr lang="en-US" sz="2650" dirty="0"/>
          </a:p>
        </p:txBody>
      </p:sp>
      <p:sp>
        <p:nvSpPr>
          <p:cNvPr id="52" name="Text 4">
            <a:extLst>
              <a:ext uri="{FF2B5EF4-FFF2-40B4-BE49-F238E27FC236}">
                <a16:creationId xmlns:a16="http://schemas.microsoft.com/office/drawing/2014/main" id="{F372F8CB-4B4E-ECDF-7EF4-A9A8F68B29D4}"/>
              </a:ext>
            </a:extLst>
          </p:cNvPr>
          <p:cNvSpPr/>
          <p:nvPr/>
        </p:nvSpPr>
        <p:spPr>
          <a:xfrm>
            <a:off x="1468158" y="6363298"/>
            <a:ext cx="8088967"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"Ship" mode has the most delays, likely due to longer transit times compared to other methods.</a:t>
            </a:r>
            <a:endParaRPr lang="en-US" sz="1750" dirty="0">
              <a:solidFill>
                <a:schemeClr val="bg2"/>
              </a:solidFill>
              <a:highlight>
                <a:srgbClr val="000000"/>
              </a:highlight>
            </a:endParaRPr>
          </a:p>
        </p:txBody>
      </p:sp>
      <p:sp>
        <p:nvSpPr>
          <p:cNvPr id="53" name="Shape 9">
            <a:extLst>
              <a:ext uri="{FF2B5EF4-FFF2-40B4-BE49-F238E27FC236}">
                <a16:creationId xmlns:a16="http://schemas.microsoft.com/office/drawing/2014/main" id="{DB86080F-AA92-7844-26C9-5F0E6F3DB21B}"/>
              </a:ext>
            </a:extLst>
          </p:cNvPr>
          <p:cNvSpPr/>
          <p:nvPr/>
        </p:nvSpPr>
        <p:spPr>
          <a:xfrm>
            <a:off x="794148" y="6337043"/>
            <a:ext cx="510302" cy="510302"/>
          </a:xfrm>
          <a:prstGeom prst="roundRect">
            <a:avLst>
              <a:gd name="adj" fmla="val 6667"/>
            </a:avLst>
          </a:prstGeom>
          <a:solidFill>
            <a:srgbClr val="373433"/>
          </a:solidFill>
          <a:ln/>
        </p:spPr>
      </p:sp>
      <p:sp>
        <p:nvSpPr>
          <p:cNvPr id="54" name="Text 10">
            <a:extLst>
              <a:ext uri="{FF2B5EF4-FFF2-40B4-BE49-F238E27FC236}">
                <a16:creationId xmlns:a16="http://schemas.microsoft.com/office/drawing/2014/main" id="{57FAFCD0-C75C-B5A5-E163-F281D41D32A8}"/>
              </a:ext>
            </a:extLst>
          </p:cNvPr>
          <p:cNvSpPr/>
          <p:nvPr/>
        </p:nvSpPr>
        <p:spPr>
          <a:xfrm>
            <a:off x="955358" y="6422053"/>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8</a:t>
            </a:r>
            <a:endParaRPr lang="en-US" sz="2650" dirty="0"/>
          </a:p>
        </p:txBody>
      </p:sp>
      <p:sp>
        <p:nvSpPr>
          <p:cNvPr id="55" name="Shape 1">
            <a:extLst>
              <a:ext uri="{FF2B5EF4-FFF2-40B4-BE49-F238E27FC236}">
                <a16:creationId xmlns:a16="http://schemas.microsoft.com/office/drawing/2014/main" id="{908BA0D1-F4D0-F115-0595-BD790B9D2B5C}"/>
              </a:ext>
            </a:extLst>
          </p:cNvPr>
          <p:cNvSpPr/>
          <p:nvPr/>
        </p:nvSpPr>
        <p:spPr>
          <a:xfrm>
            <a:off x="802718" y="6929616"/>
            <a:ext cx="510302" cy="510302"/>
          </a:xfrm>
          <a:prstGeom prst="roundRect">
            <a:avLst>
              <a:gd name="adj" fmla="val 6667"/>
            </a:avLst>
          </a:prstGeom>
          <a:solidFill>
            <a:srgbClr val="373433"/>
          </a:solidFill>
          <a:ln/>
        </p:spPr>
      </p:sp>
      <p:sp>
        <p:nvSpPr>
          <p:cNvPr id="56" name="Text 2">
            <a:extLst>
              <a:ext uri="{FF2B5EF4-FFF2-40B4-BE49-F238E27FC236}">
                <a16:creationId xmlns:a16="http://schemas.microsoft.com/office/drawing/2014/main" id="{37CD681F-5CDF-B961-FAC2-EFD2E23F6E30}"/>
              </a:ext>
            </a:extLst>
          </p:cNvPr>
          <p:cNvSpPr/>
          <p:nvPr/>
        </p:nvSpPr>
        <p:spPr>
          <a:xfrm>
            <a:off x="984764" y="7014627"/>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cs typeface="Gelasio" pitchFamily="34" charset="-120"/>
              </a:rPr>
              <a:t>9</a:t>
            </a:r>
            <a:endParaRPr lang="en-US" sz="2650" dirty="0"/>
          </a:p>
        </p:txBody>
      </p:sp>
      <p:sp>
        <p:nvSpPr>
          <p:cNvPr id="57" name="Text 4">
            <a:extLst>
              <a:ext uri="{FF2B5EF4-FFF2-40B4-BE49-F238E27FC236}">
                <a16:creationId xmlns:a16="http://schemas.microsoft.com/office/drawing/2014/main" id="{C6F6AD2D-8897-350F-08CF-9E7D4A7F2461}"/>
              </a:ext>
            </a:extLst>
          </p:cNvPr>
          <p:cNvSpPr/>
          <p:nvPr/>
        </p:nvSpPr>
        <p:spPr>
          <a:xfrm>
            <a:off x="1468158" y="6929617"/>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Higher median customer care calls are linked to delayed deliveries, signaling dissatisfaction.</a:t>
            </a:r>
            <a:endParaRPr lang="en-US" sz="1750" dirty="0">
              <a:solidFill>
                <a:schemeClr val="bg2"/>
              </a:solidFill>
              <a:highlight>
                <a:srgbClr val="000000"/>
              </a:highlight>
            </a:endParaRPr>
          </a:p>
        </p:txBody>
      </p:sp>
      <p:sp>
        <p:nvSpPr>
          <p:cNvPr id="58" name="Shape 1">
            <a:extLst>
              <a:ext uri="{FF2B5EF4-FFF2-40B4-BE49-F238E27FC236}">
                <a16:creationId xmlns:a16="http://schemas.microsoft.com/office/drawing/2014/main" id="{BAB574E5-8960-DD38-2454-95FC516B3E43}"/>
              </a:ext>
            </a:extLst>
          </p:cNvPr>
          <p:cNvSpPr/>
          <p:nvPr/>
        </p:nvSpPr>
        <p:spPr>
          <a:xfrm>
            <a:off x="808909" y="7522190"/>
            <a:ext cx="510302" cy="510302"/>
          </a:xfrm>
          <a:prstGeom prst="roundRect">
            <a:avLst>
              <a:gd name="adj" fmla="val 6667"/>
            </a:avLst>
          </a:prstGeom>
          <a:solidFill>
            <a:srgbClr val="373433"/>
          </a:solidFill>
          <a:ln/>
        </p:spPr>
      </p:sp>
      <p:sp>
        <p:nvSpPr>
          <p:cNvPr id="59" name="Text 2">
            <a:extLst>
              <a:ext uri="{FF2B5EF4-FFF2-40B4-BE49-F238E27FC236}">
                <a16:creationId xmlns:a16="http://schemas.microsoft.com/office/drawing/2014/main" id="{31FEC60B-9701-2FD0-5BED-47DD2E341A95}"/>
              </a:ext>
            </a:extLst>
          </p:cNvPr>
          <p:cNvSpPr/>
          <p:nvPr/>
        </p:nvSpPr>
        <p:spPr>
          <a:xfrm>
            <a:off x="990955" y="7607201"/>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10</a:t>
            </a:r>
            <a:endParaRPr lang="en-US" sz="2650" dirty="0"/>
          </a:p>
        </p:txBody>
      </p:sp>
      <p:sp>
        <p:nvSpPr>
          <p:cNvPr id="60" name="Text 4">
            <a:extLst>
              <a:ext uri="{FF2B5EF4-FFF2-40B4-BE49-F238E27FC236}">
                <a16:creationId xmlns:a16="http://schemas.microsoft.com/office/drawing/2014/main" id="{B7B7CC28-15B2-2439-D1C6-D905BF84B211}"/>
              </a:ext>
            </a:extLst>
          </p:cNvPr>
          <p:cNvSpPr/>
          <p:nvPr/>
        </p:nvSpPr>
        <p:spPr>
          <a:xfrm>
            <a:off x="1461608" y="7538917"/>
            <a:ext cx="7596048" cy="725806"/>
          </a:xfrm>
          <a:prstGeom prst="rect">
            <a:avLst/>
          </a:prstGeom>
          <a:noFill/>
          <a:ln/>
        </p:spPr>
        <p:txBody>
          <a:bodyPr wrap="square" lIns="0" tIns="0" rIns="0" bIns="0" rtlCol="0" anchor="t"/>
          <a:lstStyle/>
          <a:p>
            <a:pPr marL="0" indent="0">
              <a:lnSpc>
                <a:spcPts val="2850"/>
              </a:lnSpc>
              <a:buNone/>
            </a:pPr>
            <a:r>
              <a:rPr lang="en-US" sz="1600" dirty="0">
                <a:solidFill>
                  <a:schemeClr val="bg2"/>
                </a:solidFill>
                <a:highlight>
                  <a:srgbClr val="000000"/>
                </a:highlight>
              </a:rPr>
              <a:t>Heavier products have a higher likelihood of delays, possibly due to handling challenges.</a:t>
            </a:r>
            <a:endParaRPr lang="en-US" sz="1750" dirty="0">
              <a:solidFill>
                <a:schemeClr val="bg2"/>
              </a:solidFill>
              <a:highlight>
                <a:srgbClr val="000000"/>
              </a:highlight>
            </a:endParaRPr>
          </a:p>
        </p:txBody>
      </p:sp>
      <p:pic>
        <p:nvPicPr>
          <p:cNvPr id="64" name="Picture 63">
            <a:extLst>
              <a:ext uri="{FF2B5EF4-FFF2-40B4-BE49-F238E27FC236}">
                <a16:creationId xmlns:a16="http://schemas.microsoft.com/office/drawing/2014/main" id="{E42B7856-AAF8-2DA5-80BA-448DF7D23056}"/>
              </a:ext>
            </a:extLst>
          </p:cNvPr>
          <p:cNvPicPr>
            <a:picLocks noChangeAspect="1"/>
          </p:cNvPicPr>
          <p:nvPr/>
        </p:nvPicPr>
        <p:blipFill>
          <a:blip r:embed="rId3"/>
          <a:stretch>
            <a:fillRect/>
          </a:stretch>
        </p:blipFill>
        <p:spPr>
          <a:xfrm>
            <a:off x="12247497" y="901409"/>
            <a:ext cx="2167367" cy="1679628"/>
          </a:xfrm>
          <a:prstGeom prst="rect">
            <a:avLst/>
          </a:prstGeom>
        </p:spPr>
      </p:pic>
      <p:pic>
        <p:nvPicPr>
          <p:cNvPr id="68" name="Picture 67">
            <a:extLst>
              <a:ext uri="{FF2B5EF4-FFF2-40B4-BE49-F238E27FC236}">
                <a16:creationId xmlns:a16="http://schemas.microsoft.com/office/drawing/2014/main" id="{3846D67C-F38A-8050-68F0-DAA77164DC2B}"/>
              </a:ext>
            </a:extLst>
          </p:cNvPr>
          <p:cNvPicPr>
            <a:picLocks noChangeAspect="1"/>
          </p:cNvPicPr>
          <p:nvPr/>
        </p:nvPicPr>
        <p:blipFill>
          <a:blip r:embed="rId4"/>
          <a:stretch>
            <a:fillRect/>
          </a:stretch>
        </p:blipFill>
        <p:spPr>
          <a:xfrm>
            <a:off x="9557125" y="6069927"/>
            <a:ext cx="2167366" cy="1710552"/>
          </a:xfrm>
          <a:prstGeom prst="rect">
            <a:avLst/>
          </a:prstGeom>
        </p:spPr>
      </p:pic>
      <p:pic>
        <p:nvPicPr>
          <p:cNvPr id="70" name="Picture 69">
            <a:extLst>
              <a:ext uri="{FF2B5EF4-FFF2-40B4-BE49-F238E27FC236}">
                <a16:creationId xmlns:a16="http://schemas.microsoft.com/office/drawing/2014/main" id="{03FFB5A7-A4F0-6A33-1017-DF82CB13FA4F}"/>
              </a:ext>
            </a:extLst>
          </p:cNvPr>
          <p:cNvPicPr>
            <a:picLocks noChangeAspect="1"/>
          </p:cNvPicPr>
          <p:nvPr/>
        </p:nvPicPr>
        <p:blipFill>
          <a:blip r:embed="rId5"/>
          <a:stretch>
            <a:fillRect/>
          </a:stretch>
        </p:blipFill>
        <p:spPr>
          <a:xfrm>
            <a:off x="9544743" y="2713537"/>
            <a:ext cx="4870121" cy="3227536"/>
          </a:xfrm>
          <a:prstGeom prst="rect">
            <a:avLst/>
          </a:prstGeom>
        </p:spPr>
      </p:pic>
      <p:sp>
        <p:nvSpPr>
          <p:cNvPr id="71" name="Text 1">
            <a:extLst>
              <a:ext uri="{FF2B5EF4-FFF2-40B4-BE49-F238E27FC236}">
                <a16:creationId xmlns:a16="http://schemas.microsoft.com/office/drawing/2014/main" id="{3F9AFECB-9158-DBB9-5F87-6E58C2C49E97}"/>
              </a:ext>
            </a:extLst>
          </p:cNvPr>
          <p:cNvSpPr/>
          <p:nvPr/>
        </p:nvSpPr>
        <p:spPr>
          <a:xfrm>
            <a:off x="12824460" y="7759065"/>
            <a:ext cx="2282191" cy="430530"/>
          </a:xfrm>
          <a:prstGeom prst="rect">
            <a:avLst/>
          </a:prstGeom>
          <a:noFill/>
          <a:ln/>
        </p:spPr>
        <p:txBody>
          <a:bodyPr wrap="none" lIns="0" tIns="0" rIns="0" bIns="0" rtlCol="0" anchor="t"/>
          <a:lstStyle/>
          <a:p>
            <a:pPr marL="0" indent="0">
              <a:lnSpc>
                <a:spcPts val="2750"/>
              </a:lnSpc>
              <a:buNone/>
            </a:pPr>
            <a:r>
              <a:rPr lang="en-US" dirty="0">
                <a:highlight>
                  <a:srgbClr val="808080"/>
                </a:highlight>
                <a:latin typeface="Gelasio" pitchFamily="34" charset="0"/>
                <a:ea typeface="Gelasio" pitchFamily="34" charset="-122"/>
                <a:cs typeface="Gelasio" pitchFamily="34" charset="-120"/>
              </a:rPr>
              <a:t>  @Aryan Pandya</a:t>
            </a:r>
            <a:endParaRPr lang="en-US" dirty="0">
              <a:highlight>
                <a:srgbClr val="808080"/>
              </a:highlight>
            </a:endParaRPr>
          </a:p>
        </p:txBody>
      </p:sp>
      <p:sp>
        <p:nvSpPr>
          <p:cNvPr id="9" name="Shape 11">
            <a:extLst>
              <a:ext uri="{FF2B5EF4-FFF2-40B4-BE49-F238E27FC236}">
                <a16:creationId xmlns:a16="http://schemas.microsoft.com/office/drawing/2014/main" id="{AEEC708B-2527-8A9A-912B-123ED908CE44}"/>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0" name="Text 13">
            <a:extLst>
              <a:ext uri="{FF2B5EF4-FFF2-40B4-BE49-F238E27FC236}">
                <a16:creationId xmlns:a16="http://schemas.microsoft.com/office/drawing/2014/main" id="{3069C07C-AB1F-D434-B5C3-579A993D78CD}"/>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extLst>
      <p:ext uri="{BB962C8B-B14F-4D97-AF65-F5344CB8AC3E}">
        <p14:creationId xmlns:p14="http://schemas.microsoft.com/office/powerpoint/2010/main" val="406141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3073" y="785336"/>
            <a:ext cx="8252817" cy="690205"/>
          </a:xfrm>
          <a:prstGeom prst="rect">
            <a:avLst/>
          </a:prstGeom>
          <a:noFill/>
          <a:ln/>
        </p:spPr>
        <p:txBody>
          <a:bodyPr wrap="none" lIns="0" tIns="0" rIns="0" bIns="0" rtlCol="0" anchor="t"/>
          <a:lstStyle/>
          <a:p>
            <a:pPr marL="0" indent="0">
              <a:lnSpc>
                <a:spcPts val="5400"/>
              </a:lnSpc>
              <a:buNone/>
            </a:pPr>
            <a:r>
              <a:rPr lang="en-US" sz="4300" dirty="0">
                <a:solidFill>
                  <a:srgbClr val="F2F2F3"/>
                </a:solidFill>
                <a:latin typeface="Poppins Light" pitchFamily="34" charset="0"/>
                <a:ea typeface="Poppins Light" pitchFamily="34" charset="-122"/>
                <a:cs typeface="Poppins Light" pitchFamily="34" charset="-120"/>
              </a:rPr>
              <a:t>Data Visualization: Histograms</a:t>
            </a:r>
            <a:endParaRPr lang="en-US" sz="4300" dirty="0"/>
          </a:p>
        </p:txBody>
      </p:sp>
      <p:sp>
        <p:nvSpPr>
          <p:cNvPr id="3" name="Text 1"/>
          <p:cNvSpPr/>
          <p:nvPr/>
        </p:nvSpPr>
        <p:spPr>
          <a:xfrm>
            <a:off x="1882378" y="3381732"/>
            <a:ext cx="2761178" cy="345043"/>
          </a:xfrm>
          <a:prstGeom prst="rect">
            <a:avLst/>
          </a:prstGeom>
          <a:noFill/>
          <a:ln/>
        </p:spPr>
        <p:txBody>
          <a:bodyPr wrap="none" lIns="0" tIns="0" rIns="0" bIns="0" rtlCol="0" anchor="t"/>
          <a:lstStyle/>
          <a:p>
            <a:pPr marL="0" indent="0" algn="r">
              <a:lnSpc>
                <a:spcPts val="2700"/>
              </a:lnSpc>
              <a:buNone/>
            </a:pPr>
            <a:r>
              <a:rPr lang="en-US" sz="2150" dirty="0">
                <a:solidFill>
                  <a:srgbClr val="E5E0DF"/>
                </a:solidFill>
                <a:latin typeface="Poppins Light" pitchFamily="34" charset="0"/>
                <a:ea typeface="Poppins Light" pitchFamily="34" charset="-122"/>
                <a:cs typeface="Poppins Light" pitchFamily="34" charset="-120"/>
              </a:rPr>
              <a:t>Skewness</a:t>
            </a:r>
            <a:endParaRPr lang="en-US" sz="2150" dirty="0"/>
          </a:p>
        </p:txBody>
      </p:sp>
      <p:sp>
        <p:nvSpPr>
          <p:cNvPr id="4" name="Text 2"/>
          <p:cNvSpPr/>
          <p:nvPr/>
        </p:nvSpPr>
        <p:spPr>
          <a:xfrm>
            <a:off x="773073" y="3859292"/>
            <a:ext cx="3870484" cy="2120265"/>
          </a:xfrm>
          <a:prstGeom prst="rect">
            <a:avLst/>
          </a:prstGeom>
          <a:noFill/>
          <a:ln/>
        </p:spPr>
        <p:txBody>
          <a:bodyPr wrap="square" lIns="0" tIns="0" rIns="0" bIns="0" rtlCol="0" anchor="t"/>
          <a:lstStyle/>
          <a:p>
            <a:pPr marL="0" indent="0" algn="r">
              <a:lnSpc>
                <a:spcPts val="2750"/>
              </a:lnSpc>
              <a:buNone/>
            </a:pPr>
            <a:r>
              <a:rPr lang="en-US" sz="1700" dirty="0">
                <a:solidFill>
                  <a:srgbClr val="E5E0DF"/>
                </a:solidFill>
                <a:latin typeface="Roboto Light" pitchFamily="34" charset="0"/>
                <a:ea typeface="Roboto Light" pitchFamily="34" charset="-122"/>
                <a:cs typeface="Roboto Light" pitchFamily="34" charset="-120"/>
              </a:rPr>
              <a:t>Histograms reveal the skewness of the data. A right-skewed distribution (tail to the right) indicates that longer delivery times are less frequent, while a left-skewed distribution suggests the opposite.</a:t>
            </a:r>
            <a:endParaRPr lang="en-US" sz="1700" dirty="0"/>
          </a:p>
        </p:txBody>
      </p:sp>
      <p:pic>
        <p:nvPicPr>
          <p:cNvPr id="5" name="Image 0" descr="preencoded.png"/>
          <p:cNvPicPr>
            <a:picLocks noChangeAspect="1"/>
          </p:cNvPicPr>
          <p:nvPr/>
        </p:nvPicPr>
        <p:blipFill>
          <a:blip r:embed="rId3"/>
          <a:stretch>
            <a:fillRect/>
          </a:stretch>
        </p:blipFill>
        <p:spPr>
          <a:xfrm>
            <a:off x="5085278" y="2450783"/>
            <a:ext cx="4459724" cy="4459724"/>
          </a:xfrm>
          <a:prstGeom prst="rect">
            <a:avLst/>
          </a:prstGeom>
        </p:spPr>
      </p:pic>
      <p:sp>
        <p:nvSpPr>
          <p:cNvPr id="6" name="Text 3"/>
          <p:cNvSpPr/>
          <p:nvPr/>
        </p:nvSpPr>
        <p:spPr>
          <a:xfrm>
            <a:off x="5737027" y="4191357"/>
            <a:ext cx="80605" cy="441722"/>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1</a:t>
            </a:r>
            <a:endParaRPr lang="en-US" sz="2150" dirty="0"/>
          </a:p>
        </p:txBody>
      </p:sp>
      <p:sp>
        <p:nvSpPr>
          <p:cNvPr id="7" name="Text 4"/>
          <p:cNvSpPr/>
          <p:nvPr/>
        </p:nvSpPr>
        <p:spPr>
          <a:xfrm>
            <a:off x="9876234" y="191726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Modality</a:t>
            </a:r>
            <a:endParaRPr lang="en-US" sz="2150" dirty="0"/>
          </a:p>
        </p:txBody>
      </p:sp>
      <p:sp>
        <p:nvSpPr>
          <p:cNvPr id="8" name="Text 5"/>
          <p:cNvSpPr/>
          <p:nvPr/>
        </p:nvSpPr>
        <p:spPr>
          <a:xfrm>
            <a:off x="9876234" y="2394823"/>
            <a:ext cx="3981093" cy="212026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Histograms show the modality of the data, such as unimodal (one peak), bimodal (two peaks), or multimodal (multiple peaks). This can indicate underlying patterns or subgroups within the data.</a:t>
            </a:r>
            <a:endParaRPr lang="en-US" sz="1700" dirty="0"/>
          </a:p>
        </p:txBody>
      </p:sp>
      <p:pic>
        <p:nvPicPr>
          <p:cNvPr id="9" name="Image 1" descr="preencoded.png"/>
          <p:cNvPicPr>
            <a:picLocks noChangeAspect="1"/>
          </p:cNvPicPr>
          <p:nvPr/>
        </p:nvPicPr>
        <p:blipFill>
          <a:blip r:embed="rId4"/>
          <a:stretch>
            <a:fillRect/>
          </a:stretch>
        </p:blipFill>
        <p:spPr>
          <a:xfrm>
            <a:off x="5085278" y="2450783"/>
            <a:ext cx="4459724" cy="4459724"/>
          </a:xfrm>
          <a:prstGeom prst="rect">
            <a:avLst/>
          </a:prstGeom>
        </p:spPr>
      </p:pic>
      <p:sp>
        <p:nvSpPr>
          <p:cNvPr id="10" name="Text 6"/>
          <p:cNvSpPr/>
          <p:nvPr/>
        </p:nvSpPr>
        <p:spPr>
          <a:xfrm>
            <a:off x="8237339" y="3262313"/>
            <a:ext cx="157877" cy="441722"/>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2</a:t>
            </a:r>
            <a:endParaRPr lang="en-US" sz="2150" dirty="0"/>
          </a:p>
        </p:txBody>
      </p:sp>
      <p:sp>
        <p:nvSpPr>
          <p:cNvPr id="11" name="Text 7"/>
          <p:cNvSpPr/>
          <p:nvPr/>
        </p:nvSpPr>
        <p:spPr>
          <a:xfrm>
            <a:off x="9876234" y="4846320"/>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Insights</a:t>
            </a:r>
            <a:endParaRPr lang="en-US" sz="2150" dirty="0"/>
          </a:p>
        </p:txBody>
      </p:sp>
      <p:sp>
        <p:nvSpPr>
          <p:cNvPr id="12" name="Text 8"/>
          <p:cNvSpPr/>
          <p:nvPr/>
        </p:nvSpPr>
        <p:spPr>
          <a:xfrm>
            <a:off x="9876234" y="5323880"/>
            <a:ext cx="3981093" cy="212026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Visualizing the distribution of numerical features through histograms provides valuable insights into the nature of the data and helps inform decisions about feature transformations and modeling techniques.</a:t>
            </a:r>
            <a:endParaRPr lang="en-US" sz="1700" dirty="0"/>
          </a:p>
        </p:txBody>
      </p:sp>
      <p:pic>
        <p:nvPicPr>
          <p:cNvPr id="13" name="Image 2" descr="preencoded.png"/>
          <p:cNvPicPr>
            <a:picLocks noChangeAspect="1"/>
          </p:cNvPicPr>
          <p:nvPr/>
        </p:nvPicPr>
        <p:blipFill>
          <a:blip r:embed="rId5"/>
          <a:stretch>
            <a:fillRect/>
          </a:stretch>
        </p:blipFill>
        <p:spPr>
          <a:xfrm>
            <a:off x="5085278" y="2450783"/>
            <a:ext cx="4459724" cy="4459724"/>
          </a:xfrm>
          <a:prstGeom prst="rect">
            <a:avLst/>
          </a:prstGeom>
        </p:spPr>
      </p:pic>
      <p:sp>
        <p:nvSpPr>
          <p:cNvPr id="14" name="Text 9"/>
          <p:cNvSpPr/>
          <p:nvPr/>
        </p:nvSpPr>
        <p:spPr>
          <a:xfrm>
            <a:off x="7770614" y="5925502"/>
            <a:ext cx="161568" cy="441722"/>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3</a:t>
            </a:r>
            <a:endParaRPr lang="en-US" sz="2150" dirty="0"/>
          </a:p>
        </p:txBody>
      </p:sp>
      <p:sp>
        <p:nvSpPr>
          <p:cNvPr id="15" name="Shape 11">
            <a:extLst>
              <a:ext uri="{FF2B5EF4-FFF2-40B4-BE49-F238E27FC236}">
                <a16:creationId xmlns:a16="http://schemas.microsoft.com/office/drawing/2014/main" id="{00529B26-B21E-4B52-D445-5F4FE28E86C9}"/>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6" name="Text 13">
            <a:extLst>
              <a:ext uri="{FF2B5EF4-FFF2-40B4-BE49-F238E27FC236}">
                <a16:creationId xmlns:a16="http://schemas.microsoft.com/office/drawing/2014/main" id="{295E8CA6-3667-0F0E-BAB6-1FA358A321E6}"/>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10799"/>
            <a:ext cx="6542961" cy="708779"/>
          </a:xfrm>
          <a:prstGeom prst="rect">
            <a:avLst/>
          </a:prstGeom>
          <a:noFill/>
          <a:ln/>
        </p:spPr>
        <p:txBody>
          <a:bodyPr wrap="none" lIns="0" tIns="0" rIns="0" bIns="0" rtlCol="0" anchor="t"/>
          <a:lstStyle/>
          <a:p>
            <a:pPr marL="0" indent="0">
              <a:lnSpc>
                <a:spcPts val="5550"/>
              </a:lnSpc>
              <a:buNone/>
            </a:pPr>
            <a:r>
              <a:rPr lang="en-US" sz="4450" dirty="0">
                <a:solidFill>
                  <a:schemeClr val="bg1"/>
                </a:solidFill>
                <a:latin typeface="Gelasio" pitchFamily="34" charset="0"/>
                <a:ea typeface="Gelasio" pitchFamily="34" charset="-122"/>
                <a:cs typeface="Gelasio" pitchFamily="34" charset="-120"/>
              </a:rPr>
              <a:t>Exploratory Data Analysis</a:t>
            </a:r>
            <a:endParaRPr lang="en-US" sz="4450" dirty="0">
              <a:solidFill>
                <a:schemeClr val="bg1"/>
              </a:solidFill>
            </a:endParaRPr>
          </a:p>
        </p:txBody>
      </p:sp>
      <p:sp>
        <p:nvSpPr>
          <p:cNvPr id="3" name="Text 1"/>
          <p:cNvSpPr/>
          <p:nvPr/>
        </p:nvSpPr>
        <p:spPr>
          <a:xfrm>
            <a:off x="793790" y="1886554"/>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bg1"/>
                </a:solidFill>
                <a:latin typeface="Gelasio" pitchFamily="34" charset="0"/>
                <a:ea typeface="Gelasio" pitchFamily="34" charset="-122"/>
                <a:cs typeface="Gelasio" pitchFamily="34" charset="-120"/>
              </a:rPr>
              <a:t>Heatmap</a:t>
            </a:r>
            <a:endParaRPr lang="en-US" sz="2200" dirty="0">
              <a:solidFill>
                <a:schemeClr val="bg1"/>
              </a:solidFill>
            </a:endParaRPr>
          </a:p>
        </p:txBody>
      </p:sp>
      <p:sp>
        <p:nvSpPr>
          <p:cNvPr id="4" name="Text 2"/>
          <p:cNvSpPr/>
          <p:nvPr/>
        </p:nvSpPr>
        <p:spPr>
          <a:xfrm>
            <a:off x="793790" y="246769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Generate a heatmap to visualize the correlation between different features, identifying potential relationships and dependencies.</a:t>
            </a:r>
            <a:endParaRPr lang="en-US" sz="1750" dirty="0"/>
          </a:p>
        </p:txBody>
      </p:sp>
      <p:sp>
        <p:nvSpPr>
          <p:cNvPr id="5" name="Text 3"/>
          <p:cNvSpPr/>
          <p:nvPr/>
        </p:nvSpPr>
        <p:spPr>
          <a:xfrm>
            <a:off x="793790" y="4114800"/>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bg1"/>
                </a:solidFill>
                <a:latin typeface="Gelasio" pitchFamily="34" charset="0"/>
                <a:ea typeface="Gelasio" pitchFamily="34" charset="-122"/>
                <a:cs typeface="Gelasio" pitchFamily="34" charset="-120"/>
              </a:rPr>
              <a:t>Distributions</a:t>
            </a:r>
            <a:endParaRPr lang="en-US" sz="2200" dirty="0">
              <a:solidFill>
                <a:schemeClr val="bg1"/>
              </a:solidFill>
            </a:endParaRPr>
          </a:p>
        </p:txBody>
      </p:sp>
      <p:sp>
        <p:nvSpPr>
          <p:cNvPr id="6" name="Text 4"/>
          <p:cNvSpPr/>
          <p:nvPr/>
        </p:nvSpPr>
        <p:spPr>
          <a:xfrm>
            <a:off x="793790" y="4695944"/>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Plot histograms or density plots to understand the distribution of each feature, identifying skewness or outliers that might require further investigation.</a:t>
            </a:r>
            <a:endParaRPr lang="en-US" sz="1750" dirty="0"/>
          </a:p>
        </p:txBody>
      </p:sp>
      <p:sp>
        <p:nvSpPr>
          <p:cNvPr id="7" name="Text 1">
            <a:extLst>
              <a:ext uri="{FF2B5EF4-FFF2-40B4-BE49-F238E27FC236}">
                <a16:creationId xmlns:a16="http://schemas.microsoft.com/office/drawing/2014/main" id="{360A2909-190F-3B96-B82C-1B098D5DF6AB}"/>
              </a:ext>
            </a:extLst>
          </p:cNvPr>
          <p:cNvSpPr/>
          <p:nvPr/>
        </p:nvSpPr>
        <p:spPr>
          <a:xfrm>
            <a:off x="12824460" y="7770216"/>
            <a:ext cx="2282191" cy="430530"/>
          </a:xfrm>
          <a:prstGeom prst="rect">
            <a:avLst/>
          </a:prstGeom>
          <a:noFill/>
          <a:ln/>
        </p:spPr>
        <p:txBody>
          <a:bodyPr wrap="none" lIns="0" tIns="0" rIns="0" bIns="0" rtlCol="0" anchor="t"/>
          <a:lstStyle/>
          <a:p>
            <a:pPr marL="0" indent="0">
              <a:lnSpc>
                <a:spcPts val="2750"/>
              </a:lnSpc>
              <a:buNone/>
            </a:pPr>
            <a:r>
              <a:rPr lang="en-US" dirty="0">
                <a:highlight>
                  <a:srgbClr val="808080"/>
                </a:highlight>
                <a:latin typeface="Gelasio" pitchFamily="34" charset="0"/>
                <a:ea typeface="Gelasio" pitchFamily="34" charset="-122"/>
                <a:cs typeface="Gelasio" pitchFamily="34" charset="-120"/>
              </a:rPr>
              <a:t>  @Aryan Pandya</a:t>
            </a:r>
            <a:endParaRPr lang="en-US" dirty="0">
              <a:highlight>
                <a:srgbClr val="808080"/>
              </a:highlight>
            </a:endParaRPr>
          </a:p>
        </p:txBody>
      </p:sp>
      <p:pic>
        <p:nvPicPr>
          <p:cNvPr id="9" name="Picture 8">
            <a:extLst>
              <a:ext uri="{FF2B5EF4-FFF2-40B4-BE49-F238E27FC236}">
                <a16:creationId xmlns:a16="http://schemas.microsoft.com/office/drawing/2014/main" id="{2BF4B5F2-FF99-4B4F-FBF6-F86E92804917}"/>
              </a:ext>
            </a:extLst>
          </p:cNvPr>
          <p:cNvPicPr>
            <a:picLocks noChangeAspect="1"/>
          </p:cNvPicPr>
          <p:nvPr/>
        </p:nvPicPr>
        <p:blipFill>
          <a:blip r:embed="rId3"/>
          <a:stretch>
            <a:fillRect/>
          </a:stretch>
        </p:blipFill>
        <p:spPr>
          <a:xfrm>
            <a:off x="7755638" y="1396969"/>
            <a:ext cx="6576926" cy="6144322"/>
          </a:xfrm>
          <a:prstGeom prst="rect">
            <a:avLst/>
          </a:prstGeom>
        </p:spPr>
      </p:pic>
      <p:sp>
        <p:nvSpPr>
          <p:cNvPr id="8" name="Shape 11">
            <a:extLst>
              <a:ext uri="{FF2B5EF4-FFF2-40B4-BE49-F238E27FC236}">
                <a16:creationId xmlns:a16="http://schemas.microsoft.com/office/drawing/2014/main" id="{EAF09495-9316-51ED-3F19-876EA58EF87E}"/>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0" name="Text 13">
            <a:extLst>
              <a:ext uri="{FF2B5EF4-FFF2-40B4-BE49-F238E27FC236}">
                <a16:creationId xmlns:a16="http://schemas.microsoft.com/office/drawing/2014/main" id="{2E8AA0AB-9668-1312-E98A-A06F68763614}"/>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0098" y="614243"/>
            <a:ext cx="11025068" cy="696516"/>
          </a:xfrm>
          <a:prstGeom prst="rect">
            <a:avLst/>
          </a:prstGeom>
          <a:noFill/>
          <a:ln/>
        </p:spPr>
        <p:txBody>
          <a:bodyPr wrap="none" lIns="0" tIns="0" rIns="0" bIns="0" rtlCol="0" anchor="t"/>
          <a:lstStyle/>
          <a:p>
            <a:pPr marL="0" indent="0">
              <a:lnSpc>
                <a:spcPts val="5450"/>
              </a:lnSpc>
              <a:buNone/>
            </a:pPr>
            <a:r>
              <a:rPr lang="en-US" sz="4350" dirty="0">
                <a:solidFill>
                  <a:srgbClr val="F2F2F3"/>
                </a:solidFill>
                <a:latin typeface="Poppins Light" pitchFamily="34" charset="0"/>
                <a:ea typeface="Poppins Light" pitchFamily="34" charset="-122"/>
                <a:cs typeface="Poppins Light" pitchFamily="34" charset="-120"/>
              </a:rPr>
              <a:t>Data Visualization: Correlation Heatmap</a:t>
            </a:r>
            <a:endParaRPr lang="en-US" sz="4350" dirty="0"/>
          </a:p>
        </p:txBody>
      </p:sp>
      <p:sp>
        <p:nvSpPr>
          <p:cNvPr id="3" name="Shape 1"/>
          <p:cNvSpPr/>
          <p:nvPr/>
        </p:nvSpPr>
        <p:spPr>
          <a:xfrm>
            <a:off x="780098" y="1756529"/>
            <a:ext cx="2178248" cy="1640919"/>
          </a:xfrm>
          <a:prstGeom prst="roundRect">
            <a:avLst>
              <a:gd name="adj" fmla="val 5705"/>
            </a:avLst>
          </a:prstGeom>
          <a:solidFill>
            <a:srgbClr val="3D3D42"/>
          </a:solidFill>
          <a:ln w="7620">
            <a:solidFill>
              <a:srgbClr val="56565B"/>
            </a:solidFill>
            <a:prstDash val="solid"/>
          </a:ln>
        </p:spPr>
      </p:sp>
      <p:sp>
        <p:nvSpPr>
          <p:cNvPr id="4" name="Text 2"/>
          <p:cNvSpPr/>
          <p:nvPr/>
        </p:nvSpPr>
        <p:spPr>
          <a:xfrm>
            <a:off x="1010603" y="2354104"/>
            <a:ext cx="81320" cy="445770"/>
          </a:xfrm>
          <a:prstGeom prst="rect">
            <a:avLst/>
          </a:prstGeom>
          <a:noFill/>
          <a:ln/>
        </p:spPr>
        <p:txBody>
          <a:bodyPr wrap="none" lIns="0" tIns="0" rIns="0" bIns="0" rtlCol="0" anchor="t"/>
          <a:lstStyle/>
          <a:p>
            <a:pPr marL="0" indent="0" algn="ctr">
              <a:lnSpc>
                <a:spcPts val="3500"/>
              </a:lnSpc>
              <a:buNone/>
            </a:pPr>
            <a:r>
              <a:rPr lang="en-US" sz="2150" dirty="0">
                <a:solidFill>
                  <a:srgbClr val="E5E0DF"/>
                </a:solidFill>
                <a:latin typeface="Poppins Light" pitchFamily="34" charset="0"/>
                <a:ea typeface="Poppins Light" pitchFamily="34" charset="-122"/>
                <a:cs typeface="Poppins Light" pitchFamily="34" charset="-120"/>
              </a:rPr>
              <a:t>1</a:t>
            </a:r>
            <a:endParaRPr lang="en-US" sz="2150" dirty="0"/>
          </a:p>
        </p:txBody>
      </p:sp>
      <p:sp>
        <p:nvSpPr>
          <p:cNvPr id="5" name="Text 3"/>
          <p:cNvSpPr/>
          <p:nvPr/>
        </p:nvSpPr>
        <p:spPr>
          <a:xfrm>
            <a:off x="3181231" y="1979414"/>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Positive Correlation</a:t>
            </a:r>
            <a:endParaRPr lang="en-US" sz="2150" dirty="0"/>
          </a:p>
        </p:txBody>
      </p:sp>
      <p:sp>
        <p:nvSpPr>
          <p:cNvPr id="6" name="Text 4"/>
          <p:cNvSpPr/>
          <p:nvPr/>
        </p:nvSpPr>
        <p:spPr>
          <a:xfrm>
            <a:off x="3181231" y="2461379"/>
            <a:ext cx="10446187" cy="713184"/>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Light" pitchFamily="34" charset="0"/>
                <a:ea typeface="Roboto Light" pitchFamily="34" charset="-122"/>
                <a:cs typeface="Roboto Light" pitchFamily="34" charset="-120"/>
              </a:rPr>
              <a:t>A positive correlation, ranging from 0 to 1, indicates that as one feature increases, the other tends to increase as well. This relationship is visualized with warmer colors in the heatmap.</a:t>
            </a:r>
            <a:endParaRPr lang="en-US" sz="1750" dirty="0"/>
          </a:p>
        </p:txBody>
      </p:sp>
      <p:sp>
        <p:nvSpPr>
          <p:cNvPr id="7" name="Shape 5"/>
          <p:cNvSpPr/>
          <p:nvPr/>
        </p:nvSpPr>
        <p:spPr>
          <a:xfrm>
            <a:off x="3069788" y="3382208"/>
            <a:ext cx="10669072" cy="15240"/>
          </a:xfrm>
          <a:prstGeom prst="roundRect">
            <a:avLst>
              <a:gd name="adj" fmla="val 614310"/>
            </a:avLst>
          </a:prstGeom>
          <a:solidFill>
            <a:srgbClr val="56565B"/>
          </a:solidFill>
          <a:ln/>
        </p:spPr>
      </p:sp>
      <p:sp>
        <p:nvSpPr>
          <p:cNvPr id="8" name="Shape 6"/>
          <p:cNvSpPr/>
          <p:nvPr/>
        </p:nvSpPr>
        <p:spPr>
          <a:xfrm>
            <a:off x="780098" y="3508891"/>
            <a:ext cx="4356616" cy="1997512"/>
          </a:xfrm>
          <a:prstGeom prst="roundRect">
            <a:avLst>
              <a:gd name="adj" fmla="val 6362"/>
            </a:avLst>
          </a:prstGeom>
          <a:solidFill>
            <a:srgbClr val="3D3D42"/>
          </a:solidFill>
          <a:ln w="7620">
            <a:solidFill>
              <a:srgbClr val="56565B"/>
            </a:solidFill>
            <a:prstDash val="solid"/>
          </a:ln>
        </p:spPr>
      </p:sp>
      <p:sp>
        <p:nvSpPr>
          <p:cNvPr id="9" name="Text 7"/>
          <p:cNvSpPr/>
          <p:nvPr/>
        </p:nvSpPr>
        <p:spPr>
          <a:xfrm>
            <a:off x="1010603" y="4284702"/>
            <a:ext cx="159306" cy="445770"/>
          </a:xfrm>
          <a:prstGeom prst="rect">
            <a:avLst/>
          </a:prstGeom>
          <a:noFill/>
          <a:ln/>
        </p:spPr>
        <p:txBody>
          <a:bodyPr wrap="none" lIns="0" tIns="0" rIns="0" bIns="0" rtlCol="0" anchor="t"/>
          <a:lstStyle/>
          <a:p>
            <a:pPr marL="0" indent="0" algn="ctr">
              <a:lnSpc>
                <a:spcPts val="3500"/>
              </a:lnSpc>
              <a:buNone/>
            </a:pPr>
            <a:r>
              <a:rPr lang="en-US" sz="2150" dirty="0">
                <a:solidFill>
                  <a:srgbClr val="E5E0DF"/>
                </a:solidFill>
                <a:latin typeface="Poppins Light" pitchFamily="34" charset="0"/>
                <a:ea typeface="Poppins Light" pitchFamily="34" charset="-122"/>
                <a:cs typeface="Poppins Light" pitchFamily="34" charset="-120"/>
              </a:rPr>
              <a:t>2</a:t>
            </a:r>
            <a:endParaRPr lang="en-US" sz="2150" dirty="0"/>
          </a:p>
        </p:txBody>
      </p:sp>
      <p:sp>
        <p:nvSpPr>
          <p:cNvPr id="10" name="Text 8"/>
          <p:cNvSpPr/>
          <p:nvPr/>
        </p:nvSpPr>
        <p:spPr>
          <a:xfrm>
            <a:off x="5359598" y="3731776"/>
            <a:ext cx="2843093" cy="348258"/>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Negative Correlation</a:t>
            </a:r>
            <a:endParaRPr lang="en-US" sz="2150" dirty="0"/>
          </a:p>
        </p:txBody>
      </p:sp>
      <p:sp>
        <p:nvSpPr>
          <p:cNvPr id="11" name="Text 9"/>
          <p:cNvSpPr/>
          <p:nvPr/>
        </p:nvSpPr>
        <p:spPr>
          <a:xfrm>
            <a:off x="5359598" y="4213741"/>
            <a:ext cx="8267819" cy="1069777"/>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Light" pitchFamily="34" charset="0"/>
                <a:ea typeface="Roboto Light" pitchFamily="34" charset="-122"/>
                <a:cs typeface="Roboto Light" pitchFamily="34" charset="-120"/>
              </a:rPr>
              <a:t>A negative correlation, ranging from -1 to 0, indicates that as one feature increases, the other tends to decrease. This inverse relationship is visualized with cooler colors in the heatmap.</a:t>
            </a:r>
            <a:endParaRPr lang="en-US" sz="1750" dirty="0"/>
          </a:p>
        </p:txBody>
      </p:sp>
      <p:sp>
        <p:nvSpPr>
          <p:cNvPr id="12" name="Shape 10"/>
          <p:cNvSpPr/>
          <p:nvPr/>
        </p:nvSpPr>
        <p:spPr>
          <a:xfrm>
            <a:off x="5248156" y="5491163"/>
            <a:ext cx="8490704" cy="15240"/>
          </a:xfrm>
          <a:prstGeom prst="roundRect">
            <a:avLst>
              <a:gd name="adj" fmla="val 614310"/>
            </a:avLst>
          </a:prstGeom>
          <a:solidFill>
            <a:srgbClr val="56565B"/>
          </a:solidFill>
          <a:ln/>
        </p:spPr>
      </p:sp>
      <p:sp>
        <p:nvSpPr>
          <p:cNvPr id="13" name="Shape 11"/>
          <p:cNvSpPr/>
          <p:nvPr/>
        </p:nvSpPr>
        <p:spPr>
          <a:xfrm>
            <a:off x="780098" y="5617845"/>
            <a:ext cx="6535103" cy="1997512"/>
          </a:xfrm>
          <a:prstGeom prst="roundRect">
            <a:avLst>
              <a:gd name="adj" fmla="val 4687"/>
            </a:avLst>
          </a:prstGeom>
          <a:solidFill>
            <a:srgbClr val="3D3D42"/>
          </a:solidFill>
          <a:ln w="7620">
            <a:solidFill>
              <a:srgbClr val="56565B"/>
            </a:solidFill>
            <a:prstDash val="solid"/>
          </a:ln>
        </p:spPr>
      </p:sp>
      <p:sp>
        <p:nvSpPr>
          <p:cNvPr id="14" name="Text 12"/>
          <p:cNvSpPr/>
          <p:nvPr/>
        </p:nvSpPr>
        <p:spPr>
          <a:xfrm>
            <a:off x="1010603" y="6393656"/>
            <a:ext cx="162997" cy="445770"/>
          </a:xfrm>
          <a:prstGeom prst="rect">
            <a:avLst/>
          </a:prstGeom>
          <a:noFill/>
          <a:ln/>
        </p:spPr>
        <p:txBody>
          <a:bodyPr wrap="none" lIns="0" tIns="0" rIns="0" bIns="0" rtlCol="0" anchor="t"/>
          <a:lstStyle/>
          <a:p>
            <a:pPr marL="0" indent="0" algn="ctr">
              <a:lnSpc>
                <a:spcPts val="3500"/>
              </a:lnSpc>
              <a:buNone/>
            </a:pPr>
            <a:r>
              <a:rPr lang="en-US" sz="2150" dirty="0">
                <a:solidFill>
                  <a:srgbClr val="E5E0DF"/>
                </a:solidFill>
                <a:latin typeface="Poppins Light" pitchFamily="34" charset="0"/>
                <a:ea typeface="Poppins Light" pitchFamily="34" charset="-122"/>
                <a:cs typeface="Poppins Light" pitchFamily="34" charset="-120"/>
              </a:rPr>
              <a:t>3</a:t>
            </a:r>
            <a:endParaRPr lang="en-US" sz="2150" dirty="0"/>
          </a:p>
        </p:txBody>
      </p:sp>
      <p:sp>
        <p:nvSpPr>
          <p:cNvPr id="15" name="Text 13"/>
          <p:cNvSpPr/>
          <p:nvPr/>
        </p:nvSpPr>
        <p:spPr>
          <a:xfrm>
            <a:off x="7538085" y="5840730"/>
            <a:ext cx="2879884" cy="348258"/>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No Linear Correlation</a:t>
            </a:r>
            <a:endParaRPr lang="en-US" sz="2150" dirty="0"/>
          </a:p>
        </p:txBody>
      </p:sp>
      <p:sp>
        <p:nvSpPr>
          <p:cNvPr id="16" name="Text 14"/>
          <p:cNvSpPr/>
          <p:nvPr/>
        </p:nvSpPr>
        <p:spPr>
          <a:xfrm>
            <a:off x="7538085" y="6322695"/>
            <a:ext cx="6089333" cy="1069777"/>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Light" pitchFamily="34" charset="0"/>
                <a:ea typeface="Roboto Light" pitchFamily="34" charset="-122"/>
                <a:cs typeface="Roboto Light" pitchFamily="34" charset="-120"/>
              </a:rPr>
              <a:t>A correlation coefficient of 0 indicates no linear relationship between the features. Features with little to no correlation are typically displayed in neutral colors.</a:t>
            </a:r>
            <a:endParaRPr lang="en-US" sz="1750" dirty="0"/>
          </a:p>
        </p:txBody>
      </p:sp>
      <p:sp>
        <p:nvSpPr>
          <p:cNvPr id="17" name="Shape 11">
            <a:extLst>
              <a:ext uri="{FF2B5EF4-FFF2-40B4-BE49-F238E27FC236}">
                <a16:creationId xmlns:a16="http://schemas.microsoft.com/office/drawing/2014/main" id="{D38D90E7-C404-EB41-438C-297F338096D5}"/>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8" name="Text 13">
            <a:extLst>
              <a:ext uri="{FF2B5EF4-FFF2-40B4-BE49-F238E27FC236}">
                <a16:creationId xmlns:a16="http://schemas.microsoft.com/office/drawing/2014/main" id="{B29B09C5-F6B5-33A1-52AE-D59ABA809F0A}"/>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4155"/>
            <a:ext cx="12938403"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Train-Test Split: Preparing for Model Evaluation</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Common Ratio</a:t>
            </a:r>
            <a:endParaRPr lang="en-US" sz="2200" dirty="0"/>
          </a:p>
        </p:txBody>
      </p:sp>
      <p:sp>
        <p:nvSpPr>
          <p:cNvPr id="4" name="Text 2"/>
          <p:cNvSpPr/>
          <p:nvPr/>
        </p:nvSpPr>
        <p:spPr>
          <a:xfrm>
            <a:off x="793790" y="3671054"/>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 typical split ratio is 70% of the data for training and 30% for testing. This division ensures that the model has enough data to learn from while reserving a portion for unbiased evaluation.</a:t>
            </a:r>
            <a:endParaRPr lang="en-US" sz="1750" dirty="0"/>
          </a:p>
        </p:txBody>
      </p:sp>
      <p:sp>
        <p:nvSpPr>
          <p:cNvPr id="5" name="Text 3"/>
          <p:cNvSpPr/>
          <p:nvPr/>
        </p:nvSpPr>
        <p:spPr>
          <a:xfrm>
            <a:off x="5332928"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Stratified Sampling</a:t>
            </a:r>
            <a:endParaRPr lang="en-US" sz="2200" dirty="0"/>
          </a:p>
        </p:txBody>
      </p:sp>
      <p:sp>
        <p:nvSpPr>
          <p:cNvPr id="6" name="Text 4"/>
          <p:cNvSpPr/>
          <p:nvPr/>
        </p:nvSpPr>
        <p:spPr>
          <a:xfrm>
            <a:off x="5332928" y="3671054"/>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Stratified Sampling maintains the same proportion of target variable classes in both the training and testing sets. This ensures that the model is evaluated on a representative sample.</a:t>
            </a:r>
            <a:endParaRPr lang="en-US" sz="1750" dirty="0"/>
          </a:p>
        </p:txBody>
      </p:sp>
      <p:sp>
        <p:nvSpPr>
          <p:cNvPr id="7" name="Text 5"/>
          <p:cNvSpPr/>
          <p:nvPr/>
        </p:nvSpPr>
        <p:spPr>
          <a:xfrm>
            <a:off x="9872067"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Purpose</a:t>
            </a:r>
            <a:endParaRPr lang="en-US" sz="2200" dirty="0"/>
          </a:p>
        </p:txBody>
      </p:sp>
      <p:sp>
        <p:nvSpPr>
          <p:cNvPr id="8" name="Text 6"/>
          <p:cNvSpPr/>
          <p:nvPr/>
        </p:nvSpPr>
        <p:spPr>
          <a:xfrm>
            <a:off x="9872067" y="367105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primary purpose of the train-test split is to train the model on the training set and evaluate its performance on unseen data (the testing set). This provides an accurate assessment of the model's ability to generalize to new data.</a:t>
            </a:r>
            <a:endParaRPr lang="en-US" sz="1750" dirty="0"/>
          </a:p>
        </p:txBody>
      </p:sp>
      <p:sp>
        <p:nvSpPr>
          <p:cNvPr id="9" name="Shape 11">
            <a:extLst>
              <a:ext uri="{FF2B5EF4-FFF2-40B4-BE49-F238E27FC236}">
                <a16:creationId xmlns:a16="http://schemas.microsoft.com/office/drawing/2014/main" id="{06DAFDB9-2FB4-182A-FC27-91F757302DB2}"/>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0" name="Text 13">
            <a:extLst>
              <a:ext uri="{FF2B5EF4-FFF2-40B4-BE49-F238E27FC236}">
                <a16:creationId xmlns:a16="http://schemas.microsoft.com/office/drawing/2014/main" id="{E5A898B5-88A9-6BDB-C357-C6F63EA69517}"/>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7797" y="863918"/>
            <a:ext cx="7741206" cy="1252538"/>
          </a:xfrm>
          <a:prstGeom prst="rect">
            <a:avLst/>
          </a:prstGeom>
          <a:noFill/>
          <a:ln/>
        </p:spPr>
        <p:txBody>
          <a:bodyPr wrap="square" lIns="0" tIns="0" rIns="0" bIns="0" rtlCol="0" anchor="t"/>
          <a:lstStyle/>
          <a:p>
            <a:pPr marL="0" indent="0">
              <a:lnSpc>
                <a:spcPts val="4900"/>
              </a:lnSpc>
              <a:buNone/>
            </a:pPr>
            <a:r>
              <a:rPr lang="en-US" sz="3900" dirty="0">
                <a:solidFill>
                  <a:srgbClr val="F2F2F3"/>
                </a:solidFill>
                <a:latin typeface="Poppins Light" pitchFamily="34" charset="0"/>
                <a:ea typeface="Poppins Light" pitchFamily="34" charset="-122"/>
                <a:cs typeface="Poppins Light" pitchFamily="34" charset="-120"/>
              </a:rPr>
              <a:t>Model Selection: Choosing the Right Machine Learning Model</a:t>
            </a:r>
            <a:endParaRPr lang="en-US" sz="3900" dirty="0"/>
          </a:p>
        </p:txBody>
      </p:sp>
      <p:sp>
        <p:nvSpPr>
          <p:cNvPr id="4" name="Text 1"/>
          <p:cNvSpPr/>
          <p:nvPr/>
        </p:nvSpPr>
        <p:spPr>
          <a:xfrm>
            <a:off x="6187797" y="2417088"/>
            <a:ext cx="7741206" cy="1923098"/>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Selecting the appropriate machine learning model is crucial for accurate delivery predictions. Several factors influence this choice, including dataset size, the need for interpretability, available computational resources, and desired accuracy. Linear models offer speed and interpretability, while tree-based models can capture complex, non-linear relationships. Understanding these trade-offs is key to choosing the right model for your specific needs.</a:t>
            </a:r>
            <a:endParaRPr lang="en-US" sz="1550" dirty="0"/>
          </a:p>
        </p:txBody>
      </p:sp>
      <p:sp>
        <p:nvSpPr>
          <p:cNvPr id="5" name="Shape 2"/>
          <p:cNvSpPr/>
          <p:nvPr/>
        </p:nvSpPr>
        <p:spPr>
          <a:xfrm>
            <a:off x="6187797" y="4790956"/>
            <a:ext cx="450890" cy="450890"/>
          </a:xfrm>
          <a:prstGeom prst="roundRect">
            <a:avLst>
              <a:gd name="adj" fmla="val 18669"/>
            </a:avLst>
          </a:prstGeom>
          <a:solidFill>
            <a:srgbClr val="3D3D42"/>
          </a:solidFill>
          <a:ln w="7620">
            <a:solidFill>
              <a:srgbClr val="56565B"/>
            </a:solidFill>
            <a:prstDash val="solid"/>
          </a:ln>
        </p:spPr>
      </p:sp>
      <p:sp>
        <p:nvSpPr>
          <p:cNvPr id="6" name="Text 3"/>
          <p:cNvSpPr/>
          <p:nvPr/>
        </p:nvSpPr>
        <p:spPr>
          <a:xfrm>
            <a:off x="6369248" y="4866084"/>
            <a:ext cx="87868" cy="300633"/>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1</a:t>
            </a:r>
            <a:endParaRPr lang="en-US" sz="2350" dirty="0"/>
          </a:p>
        </p:txBody>
      </p:sp>
      <p:sp>
        <p:nvSpPr>
          <p:cNvPr id="7" name="Text 4"/>
          <p:cNvSpPr/>
          <p:nvPr/>
        </p:nvSpPr>
        <p:spPr>
          <a:xfrm>
            <a:off x="6839069" y="4790956"/>
            <a:ext cx="2505194" cy="31313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Dataset Size</a:t>
            </a:r>
            <a:endParaRPr lang="en-US" sz="1950" dirty="0"/>
          </a:p>
        </p:txBody>
      </p:sp>
      <p:sp>
        <p:nvSpPr>
          <p:cNvPr id="8" name="Text 5"/>
          <p:cNvSpPr/>
          <p:nvPr/>
        </p:nvSpPr>
        <p:spPr>
          <a:xfrm>
            <a:off x="6839069" y="5224343"/>
            <a:ext cx="3119199" cy="641033"/>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Larger datasets may benefit from more complex models.</a:t>
            </a:r>
            <a:endParaRPr lang="en-US" sz="1550" dirty="0"/>
          </a:p>
        </p:txBody>
      </p:sp>
      <p:sp>
        <p:nvSpPr>
          <p:cNvPr id="9" name="Shape 6"/>
          <p:cNvSpPr/>
          <p:nvPr/>
        </p:nvSpPr>
        <p:spPr>
          <a:xfrm>
            <a:off x="10158651" y="4790956"/>
            <a:ext cx="450890" cy="450890"/>
          </a:xfrm>
          <a:prstGeom prst="roundRect">
            <a:avLst>
              <a:gd name="adj" fmla="val 18669"/>
            </a:avLst>
          </a:prstGeom>
          <a:solidFill>
            <a:srgbClr val="3D3D42"/>
          </a:solidFill>
          <a:ln w="7620">
            <a:solidFill>
              <a:srgbClr val="56565B"/>
            </a:solidFill>
            <a:prstDash val="solid"/>
          </a:ln>
        </p:spPr>
      </p:sp>
      <p:sp>
        <p:nvSpPr>
          <p:cNvPr id="10" name="Text 7"/>
          <p:cNvSpPr/>
          <p:nvPr/>
        </p:nvSpPr>
        <p:spPr>
          <a:xfrm>
            <a:off x="10298073" y="4866084"/>
            <a:ext cx="171926" cy="300633"/>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2</a:t>
            </a:r>
            <a:endParaRPr lang="en-US" sz="2350" dirty="0"/>
          </a:p>
        </p:txBody>
      </p:sp>
      <p:sp>
        <p:nvSpPr>
          <p:cNvPr id="11" name="Text 8"/>
          <p:cNvSpPr/>
          <p:nvPr/>
        </p:nvSpPr>
        <p:spPr>
          <a:xfrm>
            <a:off x="10809923" y="4790956"/>
            <a:ext cx="2505194" cy="31313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Interpretability</a:t>
            </a:r>
            <a:endParaRPr lang="en-US" sz="1950" dirty="0"/>
          </a:p>
        </p:txBody>
      </p:sp>
      <p:sp>
        <p:nvSpPr>
          <p:cNvPr id="12" name="Text 9"/>
          <p:cNvSpPr/>
          <p:nvPr/>
        </p:nvSpPr>
        <p:spPr>
          <a:xfrm>
            <a:off x="10809923" y="5224343"/>
            <a:ext cx="3119199" cy="961549"/>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Some applications require understanding why a prediction was made.</a:t>
            </a:r>
            <a:endParaRPr lang="en-US" sz="1550" dirty="0"/>
          </a:p>
        </p:txBody>
      </p:sp>
      <p:sp>
        <p:nvSpPr>
          <p:cNvPr id="13" name="Shape 10"/>
          <p:cNvSpPr/>
          <p:nvPr/>
        </p:nvSpPr>
        <p:spPr>
          <a:xfrm>
            <a:off x="6187797" y="6611660"/>
            <a:ext cx="450890" cy="450890"/>
          </a:xfrm>
          <a:prstGeom prst="roundRect">
            <a:avLst>
              <a:gd name="adj" fmla="val 18669"/>
            </a:avLst>
          </a:prstGeom>
          <a:solidFill>
            <a:srgbClr val="3D3D42"/>
          </a:solidFill>
          <a:ln w="7620">
            <a:solidFill>
              <a:srgbClr val="56565B"/>
            </a:solidFill>
            <a:prstDash val="solid"/>
          </a:ln>
        </p:spPr>
      </p:sp>
      <p:sp>
        <p:nvSpPr>
          <p:cNvPr id="14" name="Text 11"/>
          <p:cNvSpPr/>
          <p:nvPr/>
        </p:nvSpPr>
        <p:spPr>
          <a:xfrm>
            <a:off x="6325314" y="6686788"/>
            <a:ext cx="175855" cy="300633"/>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3</a:t>
            </a:r>
            <a:endParaRPr lang="en-US" sz="2350" dirty="0"/>
          </a:p>
        </p:txBody>
      </p:sp>
      <p:sp>
        <p:nvSpPr>
          <p:cNvPr id="15" name="Text 12"/>
          <p:cNvSpPr/>
          <p:nvPr/>
        </p:nvSpPr>
        <p:spPr>
          <a:xfrm>
            <a:off x="6839069" y="6611660"/>
            <a:ext cx="3233261" cy="31313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Computational Resources</a:t>
            </a:r>
            <a:endParaRPr lang="en-US" sz="1950" dirty="0"/>
          </a:p>
        </p:txBody>
      </p:sp>
      <p:sp>
        <p:nvSpPr>
          <p:cNvPr id="16" name="Text 13"/>
          <p:cNvSpPr/>
          <p:nvPr/>
        </p:nvSpPr>
        <p:spPr>
          <a:xfrm>
            <a:off x="6839069" y="7045047"/>
            <a:ext cx="7089934" cy="320516"/>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Complex models need more processing power.</a:t>
            </a:r>
            <a:endParaRPr lang="en-US" sz="1550" dirty="0"/>
          </a:p>
        </p:txBody>
      </p:sp>
      <p:sp>
        <p:nvSpPr>
          <p:cNvPr id="17" name="Shape 11">
            <a:extLst>
              <a:ext uri="{FF2B5EF4-FFF2-40B4-BE49-F238E27FC236}">
                <a16:creationId xmlns:a16="http://schemas.microsoft.com/office/drawing/2014/main" id="{8415C225-59FD-788D-6063-8FF18FFC5112}"/>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8" name="Text 13">
            <a:extLst>
              <a:ext uri="{FF2B5EF4-FFF2-40B4-BE49-F238E27FC236}">
                <a16:creationId xmlns:a16="http://schemas.microsoft.com/office/drawing/2014/main" id="{455694F0-A5FD-54AB-5164-6AAA49F1F597}"/>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The Critical Role of Timely Delivery</a:t>
            </a:r>
            <a:endParaRPr lang="en-US" sz="4450" dirty="0"/>
          </a:p>
        </p:txBody>
      </p:sp>
      <p:sp>
        <p:nvSpPr>
          <p:cNvPr id="3" name="Text 1"/>
          <p:cNvSpPr/>
          <p:nvPr/>
        </p:nvSpPr>
        <p:spPr>
          <a:xfrm>
            <a:off x="793790" y="3625691"/>
            <a:ext cx="3489246"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E-commerce Landscape</a:t>
            </a:r>
            <a:endParaRPr lang="en-US" sz="2200" dirty="0"/>
          </a:p>
        </p:txBody>
      </p:sp>
      <p:sp>
        <p:nvSpPr>
          <p:cNvPr id="4" name="Text 2"/>
          <p:cNvSpPr/>
          <p:nvPr/>
        </p:nvSpPr>
        <p:spPr>
          <a:xfrm>
            <a:off x="793790" y="420683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Online retail sales reached $5.7 trillion worldwide in 2022 and are projected to hit $8.1 trillion by 2026, according to Statista. This explosive growth underscores the importance of efficient logistics.</a:t>
            </a:r>
            <a:endParaRPr lang="en-US" sz="1750" dirty="0"/>
          </a:p>
        </p:txBody>
      </p:sp>
      <p:sp>
        <p:nvSpPr>
          <p:cNvPr id="5" name="Text 3"/>
          <p:cNvSpPr/>
          <p:nvPr/>
        </p:nvSpPr>
        <p:spPr>
          <a:xfrm>
            <a:off x="5332928" y="3625691"/>
            <a:ext cx="3249216"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Customer Expectations</a:t>
            </a:r>
            <a:endParaRPr lang="en-US" sz="2200" dirty="0"/>
          </a:p>
        </p:txBody>
      </p:sp>
      <p:sp>
        <p:nvSpPr>
          <p:cNvPr id="6" name="Text 4"/>
          <p:cNvSpPr/>
          <p:nvPr/>
        </p:nvSpPr>
        <p:spPr>
          <a:xfrm>
            <a:off x="5332928"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Delivery is an integral part of shopping online. According to Dotcom Distribution, 84% of consumers say delivery is important when deciding whether to make a purchase.</a:t>
            </a:r>
            <a:endParaRPr lang="en-US" sz="1750" dirty="0"/>
          </a:p>
        </p:txBody>
      </p:sp>
      <p:sp>
        <p:nvSpPr>
          <p:cNvPr id="7" name="Text 5"/>
          <p:cNvSpPr/>
          <p:nvPr/>
        </p:nvSpPr>
        <p:spPr>
          <a:xfrm>
            <a:off x="9872067"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Impact of Delivery</a:t>
            </a:r>
            <a:endParaRPr lang="en-US" sz="2200" dirty="0"/>
          </a:p>
        </p:txBody>
      </p:sp>
      <p:sp>
        <p:nvSpPr>
          <p:cNvPr id="8" name="Text 6"/>
          <p:cNvSpPr/>
          <p:nvPr/>
        </p:nvSpPr>
        <p:spPr>
          <a:xfrm>
            <a:off x="9872067"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On-time delivery significantly boosts customer loyalty and repurchase rates. McKinsey reports that delivering on time boosts customer loyalty by 22% and repurchase rates by 15%.</a:t>
            </a:r>
            <a:endParaRPr lang="en-US" sz="1750" dirty="0"/>
          </a:p>
        </p:txBody>
      </p:sp>
      <p:sp>
        <p:nvSpPr>
          <p:cNvPr id="9" name="Shape 11">
            <a:extLst>
              <a:ext uri="{FF2B5EF4-FFF2-40B4-BE49-F238E27FC236}">
                <a16:creationId xmlns:a16="http://schemas.microsoft.com/office/drawing/2014/main" id="{13AAF109-1159-3825-4A54-A04C6F4233E0}"/>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0" name="Text 13">
            <a:extLst>
              <a:ext uri="{FF2B5EF4-FFF2-40B4-BE49-F238E27FC236}">
                <a16:creationId xmlns:a16="http://schemas.microsoft.com/office/drawing/2014/main" id="{D2F8F60D-EDBA-8BE3-1782-34605026EB2A}"/>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12940"/>
            <a:ext cx="9106853"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Models Used: Logistic Regression</a:t>
            </a:r>
            <a:endParaRPr lang="en-US" sz="4450" dirty="0"/>
          </a:p>
        </p:txBody>
      </p:sp>
      <p:sp>
        <p:nvSpPr>
          <p:cNvPr id="3" name="Text 1"/>
          <p:cNvSpPr/>
          <p:nvPr/>
        </p:nvSpPr>
        <p:spPr>
          <a:xfrm>
            <a:off x="793790" y="2775347"/>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Logistic Regression is used for binary classification, predicting whether a delivery will be on-time or delayed. Its mathematical formulation relies on the sigmoid function to estimate log-odds. Logistic Regression is prized for its interpretability, ease of implementation, and low computational cost. While it assumes linearity and may not capture complex interactions, it serves as an excellent baseline model for delivery prediction, providing a probability score that can be easily understood and acted upon.</a:t>
            </a:r>
            <a:endParaRPr lang="en-US" sz="1750" dirty="0"/>
          </a:p>
        </p:txBody>
      </p:sp>
      <p:sp>
        <p:nvSpPr>
          <p:cNvPr id="4" name="Text 2"/>
          <p:cNvSpPr/>
          <p:nvPr/>
        </p:nvSpPr>
        <p:spPr>
          <a:xfrm>
            <a:off x="793790" y="47089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Advantages</a:t>
            </a:r>
            <a:endParaRPr lang="en-US" sz="2200" dirty="0"/>
          </a:p>
        </p:txBody>
      </p:sp>
      <p:sp>
        <p:nvSpPr>
          <p:cNvPr id="5" name="Text 3"/>
          <p:cNvSpPr/>
          <p:nvPr/>
        </p:nvSpPr>
        <p:spPr>
          <a:xfrm>
            <a:off x="793790"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Interpretability</a:t>
            </a:r>
            <a:endParaRPr lang="en-US" sz="1750" dirty="0"/>
          </a:p>
        </p:txBody>
      </p:sp>
      <p:sp>
        <p:nvSpPr>
          <p:cNvPr id="6" name="Text 4"/>
          <p:cNvSpPr/>
          <p:nvPr/>
        </p:nvSpPr>
        <p:spPr>
          <a:xfrm>
            <a:off x="793790"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Easy to Implement</a:t>
            </a:r>
            <a:endParaRPr lang="en-US" sz="1750" dirty="0"/>
          </a:p>
        </p:txBody>
      </p:sp>
      <p:sp>
        <p:nvSpPr>
          <p:cNvPr id="7" name="Text 5"/>
          <p:cNvSpPr/>
          <p:nvPr/>
        </p:nvSpPr>
        <p:spPr>
          <a:xfrm>
            <a:off x="793790" y="617446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Low Computational Cost</a:t>
            </a:r>
            <a:endParaRPr lang="en-US" sz="1750" dirty="0"/>
          </a:p>
        </p:txBody>
      </p:sp>
      <p:sp>
        <p:nvSpPr>
          <p:cNvPr id="8" name="Text 6"/>
          <p:cNvSpPr/>
          <p:nvPr/>
        </p:nvSpPr>
        <p:spPr>
          <a:xfrm>
            <a:off x="7599521" y="47089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Disadvantages</a:t>
            </a:r>
            <a:endParaRPr lang="en-US" sz="2200" dirty="0"/>
          </a:p>
        </p:txBody>
      </p:sp>
      <p:sp>
        <p:nvSpPr>
          <p:cNvPr id="9" name="Text 7"/>
          <p:cNvSpPr/>
          <p:nvPr/>
        </p:nvSpPr>
        <p:spPr>
          <a:xfrm>
            <a:off x="7599521"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Assumes Linearity</a:t>
            </a:r>
            <a:endParaRPr lang="en-US" sz="1750" dirty="0"/>
          </a:p>
        </p:txBody>
      </p:sp>
      <p:sp>
        <p:nvSpPr>
          <p:cNvPr id="10" name="Text 8"/>
          <p:cNvSpPr/>
          <p:nvPr/>
        </p:nvSpPr>
        <p:spPr>
          <a:xfrm>
            <a:off x="7599521"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Struggles with Complex Interactions</a:t>
            </a:r>
            <a:endParaRPr lang="en-US" sz="1750" dirty="0"/>
          </a:p>
        </p:txBody>
      </p:sp>
      <p:sp>
        <p:nvSpPr>
          <p:cNvPr id="11" name="Shape 11">
            <a:extLst>
              <a:ext uri="{FF2B5EF4-FFF2-40B4-BE49-F238E27FC236}">
                <a16:creationId xmlns:a16="http://schemas.microsoft.com/office/drawing/2014/main" id="{C1CFADDA-C70E-3F96-F420-C86694B4FC47}"/>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2" name="Text 13">
            <a:extLst>
              <a:ext uri="{FF2B5EF4-FFF2-40B4-BE49-F238E27FC236}">
                <a16:creationId xmlns:a16="http://schemas.microsoft.com/office/drawing/2014/main" id="{4DB9FF1C-ECE3-8D81-1981-0FE2D50143CA}"/>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D0539-FE2A-229E-3759-8BCDA9603B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D5D3D5-21E8-4B1C-C7AA-B98D7600E1CB}"/>
              </a:ext>
            </a:extLst>
          </p:cNvPr>
          <p:cNvSpPr/>
          <p:nvPr/>
        </p:nvSpPr>
        <p:spPr>
          <a:xfrm>
            <a:off x="793790" y="1612940"/>
            <a:ext cx="9106853" cy="708779"/>
          </a:xfrm>
          <a:prstGeom prst="rect">
            <a:avLst/>
          </a:prstGeom>
          <a:noFill/>
          <a:ln/>
        </p:spPr>
        <p:txBody>
          <a:bodyPr wrap="none" lIns="0" tIns="0" rIns="0" bIns="0" rtlCol="0" anchor="t"/>
          <a:lstStyle/>
          <a:p>
            <a:r>
              <a:rPr lang="en-US" sz="4800" dirty="0">
                <a:solidFill>
                  <a:schemeClr val="bg1"/>
                </a:solidFill>
              </a:rPr>
              <a:t>Models Used: K-Nearest Neighbors (KNN)</a:t>
            </a:r>
          </a:p>
        </p:txBody>
      </p:sp>
      <p:sp>
        <p:nvSpPr>
          <p:cNvPr id="3" name="Text 1">
            <a:extLst>
              <a:ext uri="{FF2B5EF4-FFF2-40B4-BE49-F238E27FC236}">
                <a16:creationId xmlns:a16="http://schemas.microsoft.com/office/drawing/2014/main" id="{D3CF00D0-5BE1-8C39-7917-AF4F91444A03}"/>
              </a:ext>
            </a:extLst>
          </p:cNvPr>
          <p:cNvSpPr/>
          <p:nvPr/>
        </p:nvSpPr>
        <p:spPr>
          <a:xfrm>
            <a:off x="793790" y="2775347"/>
            <a:ext cx="13042821" cy="1451610"/>
          </a:xfrm>
          <a:prstGeom prst="rect">
            <a:avLst/>
          </a:prstGeom>
          <a:noFill/>
          <a:ln/>
        </p:spPr>
        <p:txBody>
          <a:bodyPr wrap="square" lIns="0" tIns="0" rIns="0" bIns="0" rtlCol="0" anchor="t"/>
          <a:lstStyle/>
          <a:p>
            <a:pPr marL="0" indent="0">
              <a:lnSpc>
                <a:spcPts val="2850"/>
              </a:lnSpc>
              <a:buNone/>
            </a:pPr>
            <a:r>
              <a:rPr lang="en-US" sz="2000" dirty="0">
                <a:solidFill>
                  <a:schemeClr val="bg2"/>
                </a:solidFill>
              </a:rPr>
              <a:t>K-Nearest Neighbors (KNN) is a simple yet effective machine learning algorithm used for classification tasks. It classifies a new data point based on the majority class of its 'k' nearest neighbors. KNN does not assume any data distribution and is easy to implement. However, its performance can degrade with high-dimensional data and large datasets due to increased computation.</a:t>
            </a:r>
            <a:endParaRPr lang="en-US" sz="2000" dirty="0">
              <a:solidFill>
                <a:schemeClr val="bg2"/>
              </a:solidFill>
              <a:latin typeface="+mj-lt"/>
            </a:endParaRPr>
          </a:p>
        </p:txBody>
      </p:sp>
      <p:sp>
        <p:nvSpPr>
          <p:cNvPr id="4" name="Text 2">
            <a:extLst>
              <a:ext uri="{FF2B5EF4-FFF2-40B4-BE49-F238E27FC236}">
                <a16:creationId xmlns:a16="http://schemas.microsoft.com/office/drawing/2014/main" id="{906722C7-4835-95CB-FA37-9209EB970B33}"/>
              </a:ext>
            </a:extLst>
          </p:cNvPr>
          <p:cNvSpPr/>
          <p:nvPr/>
        </p:nvSpPr>
        <p:spPr>
          <a:xfrm>
            <a:off x="793790" y="4708922"/>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bg2"/>
                </a:solidFill>
                <a:latin typeface="Poppins Light" pitchFamily="34" charset="0"/>
                <a:ea typeface="Poppins Light" pitchFamily="34" charset="-122"/>
                <a:cs typeface="Poppins Light" pitchFamily="34" charset="-120"/>
              </a:rPr>
              <a:t>Advantages</a:t>
            </a:r>
            <a:endParaRPr lang="en-US" sz="2200" dirty="0">
              <a:solidFill>
                <a:schemeClr val="bg2"/>
              </a:solidFill>
            </a:endParaRPr>
          </a:p>
        </p:txBody>
      </p:sp>
      <p:sp>
        <p:nvSpPr>
          <p:cNvPr id="5" name="Text 3">
            <a:extLst>
              <a:ext uri="{FF2B5EF4-FFF2-40B4-BE49-F238E27FC236}">
                <a16:creationId xmlns:a16="http://schemas.microsoft.com/office/drawing/2014/main" id="{91D75D0A-2F1D-06AF-FB8F-8FCD16870475}"/>
              </a:ext>
            </a:extLst>
          </p:cNvPr>
          <p:cNvSpPr/>
          <p:nvPr/>
        </p:nvSpPr>
        <p:spPr>
          <a:xfrm>
            <a:off x="793790"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Simple and easy to implement</a:t>
            </a:r>
          </a:p>
        </p:txBody>
      </p:sp>
      <p:sp>
        <p:nvSpPr>
          <p:cNvPr id="6" name="Text 4">
            <a:extLst>
              <a:ext uri="{FF2B5EF4-FFF2-40B4-BE49-F238E27FC236}">
                <a16:creationId xmlns:a16="http://schemas.microsoft.com/office/drawing/2014/main" id="{0267C6C2-986A-914B-CFC6-D712B2BFC961}"/>
              </a:ext>
            </a:extLst>
          </p:cNvPr>
          <p:cNvSpPr/>
          <p:nvPr/>
        </p:nvSpPr>
        <p:spPr>
          <a:xfrm>
            <a:off x="793790"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No assumptions about data distribution</a:t>
            </a:r>
          </a:p>
        </p:txBody>
      </p:sp>
      <p:sp>
        <p:nvSpPr>
          <p:cNvPr id="7" name="Text 5">
            <a:extLst>
              <a:ext uri="{FF2B5EF4-FFF2-40B4-BE49-F238E27FC236}">
                <a16:creationId xmlns:a16="http://schemas.microsoft.com/office/drawing/2014/main" id="{6145011F-5DC7-C521-848B-3D1E6B781125}"/>
              </a:ext>
            </a:extLst>
          </p:cNvPr>
          <p:cNvSpPr/>
          <p:nvPr/>
        </p:nvSpPr>
        <p:spPr>
          <a:xfrm>
            <a:off x="793790" y="6174462"/>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Works well with small datasets</a:t>
            </a:r>
          </a:p>
        </p:txBody>
      </p:sp>
      <p:sp>
        <p:nvSpPr>
          <p:cNvPr id="8" name="Text 6">
            <a:extLst>
              <a:ext uri="{FF2B5EF4-FFF2-40B4-BE49-F238E27FC236}">
                <a16:creationId xmlns:a16="http://schemas.microsoft.com/office/drawing/2014/main" id="{62B38A9E-981C-243E-8640-194AF2227B31}"/>
              </a:ext>
            </a:extLst>
          </p:cNvPr>
          <p:cNvSpPr/>
          <p:nvPr/>
        </p:nvSpPr>
        <p:spPr>
          <a:xfrm>
            <a:off x="7599521" y="47089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Disadvantages</a:t>
            </a:r>
            <a:endParaRPr lang="en-US" sz="2200" dirty="0"/>
          </a:p>
        </p:txBody>
      </p:sp>
      <p:sp>
        <p:nvSpPr>
          <p:cNvPr id="9" name="Text 7">
            <a:extLst>
              <a:ext uri="{FF2B5EF4-FFF2-40B4-BE49-F238E27FC236}">
                <a16:creationId xmlns:a16="http://schemas.microsoft.com/office/drawing/2014/main" id="{F231099D-E031-596E-F527-3500ADB5D1EE}"/>
              </a:ext>
            </a:extLst>
          </p:cNvPr>
          <p:cNvSpPr/>
          <p:nvPr/>
        </p:nvSpPr>
        <p:spPr>
          <a:xfrm>
            <a:off x="7599521"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Computationally expensive for large datasets</a:t>
            </a:r>
          </a:p>
        </p:txBody>
      </p:sp>
      <p:sp>
        <p:nvSpPr>
          <p:cNvPr id="10" name="Text 8">
            <a:extLst>
              <a:ext uri="{FF2B5EF4-FFF2-40B4-BE49-F238E27FC236}">
                <a16:creationId xmlns:a16="http://schemas.microsoft.com/office/drawing/2014/main" id="{E3E01BA9-03C3-343C-977F-94275B50140C}"/>
              </a:ext>
            </a:extLst>
          </p:cNvPr>
          <p:cNvSpPr/>
          <p:nvPr/>
        </p:nvSpPr>
        <p:spPr>
          <a:xfrm>
            <a:off x="7599521"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Struggles with high-dimensional data (curse of dimensionality)</a:t>
            </a:r>
          </a:p>
        </p:txBody>
      </p:sp>
      <p:sp>
        <p:nvSpPr>
          <p:cNvPr id="11" name="Shape 11">
            <a:extLst>
              <a:ext uri="{FF2B5EF4-FFF2-40B4-BE49-F238E27FC236}">
                <a16:creationId xmlns:a16="http://schemas.microsoft.com/office/drawing/2014/main" id="{24DB67F7-3A16-BEAE-82A2-C3DD85478DC6}"/>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2" name="Text 13">
            <a:extLst>
              <a:ext uri="{FF2B5EF4-FFF2-40B4-BE49-F238E27FC236}">
                <a16:creationId xmlns:a16="http://schemas.microsoft.com/office/drawing/2014/main" id="{C78F3FB3-E6D0-CA50-524E-0C38D7CAAE23}"/>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extLst>
      <p:ext uri="{BB962C8B-B14F-4D97-AF65-F5344CB8AC3E}">
        <p14:creationId xmlns:p14="http://schemas.microsoft.com/office/powerpoint/2010/main" val="1912468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384" y="618053"/>
            <a:ext cx="7453432" cy="700326"/>
          </a:xfrm>
          <a:prstGeom prst="rect">
            <a:avLst/>
          </a:prstGeom>
          <a:noFill/>
          <a:ln/>
        </p:spPr>
        <p:txBody>
          <a:bodyPr wrap="none" lIns="0" tIns="0" rIns="0" bIns="0" rtlCol="0" anchor="t"/>
          <a:lstStyle/>
          <a:p>
            <a:pPr marL="0" indent="0">
              <a:lnSpc>
                <a:spcPts val="5500"/>
              </a:lnSpc>
              <a:buNone/>
            </a:pPr>
            <a:r>
              <a:rPr lang="en-US" sz="4400" dirty="0">
                <a:solidFill>
                  <a:srgbClr val="F2F2F3"/>
                </a:solidFill>
                <a:latin typeface="Poppins Light" pitchFamily="34" charset="0"/>
                <a:ea typeface="Poppins Light" pitchFamily="34" charset="-122"/>
                <a:cs typeface="Poppins Light" pitchFamily="34" charset="-120"/>
              </a:rPr>
              <a:t>Models Used: Decision Tree</a:t>
            </a:r>
            <a:endParaRPr lang="en-US" sz="4400" dirty="0"/>
          </a:p>
        </p:txBody>
      </p:sp>
      <p:sp>
        <p:nvSpPr>
          <p:cNvPr id="4" name="Text 1"/>
          <p:cNvSpPr/>
          <p:nvPr/>
        </p:nvSpPr>
        <p:spPr>
          <a:xfrm>
            <a:off x="784384" y="1654493"/>
            <a:ext cx="7575233" cy="2509480"/>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The Decision Tree algorithm splits data based on feature values, creating a tree-like structure. Its advantages include ease of visualization, ability to handle categorical data, and non-parametric nature. However, Decision Trees are prone to overfitting and can be unstable. A visual representation of a decision tree with delivery time as the target variable can provide insights into the key factors influencing delivery outcomes, but care must be taken to avoid over-interpreting the model.</a:t>
            </a:r>
            <a:endParaRPr lang="en-US" sz="1750" dirty="0"/>
          </a:p>
        </p:txBody>
      </p:sp>
      <p:sp>
        <p:nvSpPr>
          <p:cNvPr id="5" name="Shape 2"/>
          <p:cNvSpPr/>
          <p:nvPr/>
        </p:nvSpPr>
        <p:spPr>
          <a:xfrm>
            <a:off x="784384" y="4416028"/>
            <a:ext cx="3675578" cy="1664970"/>
          </a:xfrm>
          <a:prstGeom prst="roundRect">
            <a:avLst>
              <a:gd name="adj" fmla="val 5654"/>
            </a:avLst>
          </a:prstGeom>
          <a:solidFill>
            <a:srgbClr val="3D3D42"/>
          </a:solidFill>
          <a:ln w="7620">
            <a:solidFill>
              <a:srgbClr val="56565B"/>
            </a:solidFill>
            <a:prstDash val="solid"/>
          </a:ln>
        </p:spPr>
      </p:sp>
      <p:sp>
        <p:nvSpPr>
          <p:cNvPr id="6" name="Text 3"/>
          <p:cNvSpPr/>
          <p:nvPr/>
        </p:nvSpPr>
        <p:spPr>
          <a:xfrm>
            <a:off x="1016079" y="4647724"/>
            <a:ext cx="2801541" cy="3501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Easy Visualization</a:t>
            </a:r>
            <a:endParaRPr lang="en-US" sz="2200" dirty="0"/>
          </a:p>
        </p:txBody>
      </p:sp>
      <p:sp>
        <p:nvSpPr>
          <p:cNvPr id="7" name="Text 4"/>
          <p:cNvSpPr/>
          <p:nvPr/>
        </p:nvSpPr>
        <p:spPr>
          <a:xfrm>
            <a:off x="1016079" y="5132308"/>
            <a:ext cx="3212187" cy="716994"/>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Decision trees provide a clear, visual model.</a:t>
            </a:r>
            <a:endParaRPr lang="en-US" sz="1750" dirty="0"/>
          </a:p>
        </p:txBody>
      </p:sp>
      <p:sp>
        <p:nvSpPr>
          <p:cNvPr id="8" name="Shape 5"/>
          <p:cNvSpPr/>
          <p:nvPr/>
        </p:nvSpPr>
        <p:spPr>
          <a:xfrm>
            <a:off x="4684038" y="4416028"/>
            <a:ext cx="3675578" cy="1664970"/>
          </a:xfrm>
          <a:prstGeom prst="roundRect">
            <a:avLst>
              <a:gd name="adj" fmla="val 5654"/>
            </a:avLst>
          </a:prstGeom>
          <a:solidFill>
            <a:srgbClr val="3D3D42"/>
          </a:solidFill>
          <a:ln w="7620">
            <a:solidFill>
              <a:srgbClr val="56565B"/>
            </a:solidFill>
            <a:prstDash val="solid"/>
          </a:ln>
        </p:spPr>
      </p:sp>
      <p:sp>
        <p:nvSpPr>
          <p:cNvPr id="9" name="Text 6"/>
          <p:cNvSpPr/>
          <p:nvPr/>
        </p:nvSpPr>
        <p:spPr>
          <a:xfrm>
            <a:off x="4915733" y="4647724"/>
            <a:ext cx="3212187" cy="700326"/>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Handles Categorical Data</a:t>
            </a:r>
            <a:endParaRPr lang="en-US" sz="2200" dirty="0"/>
          </a:p>
        </p:txBody>
      </p:sp>
      <p:sp>
        <p:nvSpPr>
          <p:cNvPr id="10" name="Text 7"/>
          <p:cNvSpPr/>
          <p:nvPr/>
        </p:nvSpPr>
        <p:spPr>
          <a:xfrm>
            <a:off x="4915733" y="5482471"/>
            <a:ext cx="3212187" cy="35849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No need for one-hot encoding.</a:t>
            </a:r>
            <a:endParaRPr lang="en-US" sz="1750" dirty="0"/>
          </a:p>
        </p:txBody>
      </p:sp>
      <p:sp>
        <p:nvSpPr>
          <p:cNvPr id="11" name="Shape 8"/>
          <p:cNvSpPr/>
          <p:nvPr/>
        </p:nvSpPr>
        <p:spPr>
          <a:xfrm>
            <a:off x="784384" y="6305074"/>
            <a:ext cx="7575233" cy="1306473"/>
          </a:xfrm>
          <a:prstGeom prst="roundRect">
            <a:avLst>
              <a:gd name="adj" fmla="val 7205"/>
            </a:avLst>
          </a:prstGeom>
          <a:solidFill>
            <a:srgbClr val="3D3D42"/>
          </a:solidFill>
          <a:ln w="7620">
            <a:solidFill>
              <a:srgbClr val="56565B"/>
            </a:solidFill>
            <a:prstDash val="solid"/>
          </a:ln>
        </p:spPr>
      </p:sp>
      <p:sp>
        <p:nvSpPr>
          <p:cNvPr id="12" name="Text 9"/>
          <p:cNvSpPr/>
          <p:nvPr/>
        </p:nvSpPr>
        <p:spPr>
          <a:xfrm>
            <a:off x="1016079" y="6536769"/>
            <a:ext cx="2801541" cy="3501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Non-Parametric</a:t>
            </a:r>
            <a:endParaRPr lang="en-US" sz="2200" dirty="0"/>
          </a:p>
        </p:txBody>
      </p:sp>
      <p:sp>
        <p:nvSpPr>
          <p:cNvPr id="13" name="Text 10"/>
          <p:cNvSpPr/>
          <p:nvPr/>
        </p:nvSpPr>
        <p:spPr>
          <a:xfrm>
            <a:off x="1016079" y="7021354"/>
            <a:ext cx="7111841" cy="35849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No assumptions about data distribution.</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54499"/>
            <a:ext cx="7160419" cy="629841"/>
          </a:xfrm>
          <a:prstGeom prst="rect">
            <a:avLst/>
          </a:prstGeom>
          <a:noFill/>
          <a:ln/>
        </p:spPr>
        <p:txBody>
          <a:bodyPr wrap="none" lIns="0" tIns="0" rIns="0" bIns="0" rtlCol="0" anchor="t"/>
          <a:lstStyle/>
          <a:p>
            <a:pPr marL="0" indent="0">
              <a:lnSpc>
                <a:spcPts val="4950"/>
              </a:lnSpc>
              <a:buNone/>
            </a:pPr>
            <a:r>
              <a:rPr lang="en-US" sz="3950" dirty="0">
                <a:solidFill>
                  <a:srgbClr val="F2F2F3"/>
                </a:solidFill>
                <a:latin typeface="Poppins Light" pitchFamily="34" charset="0"/>
                <a:ea typeface="Poppins Light" pitchFamily="34" charset="-122"/>
                <a:cs typeface="Poppins Light" pitchFamily="34" charset="-120"/>
              </a:rPr>
              <a:t>Models Used: Random Forest</a:t>
            </a:r>
            <a:endParaRPr lang="en-US" sz="3950" dirty="0"/>
          </a:p>
        </p:txBody>
      </p:sp>
      <p:sp>
        <p:nvSpPr>
          <p:cNvPr id="4" name="Text 1"/>
          <p:cNvSpPr/>
          <p:nvPr/>
        </p:nvSpPr>
        <p:spPr>
          <a:xfrm>
            <a:off x="705326" y="1686520"/>
            <a:ext cx="7733348" cy="1934528"/>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Random Forest is an ensemble of Decision Trees, using bagging and feature randomness to improve generalization. This approach results in high accuracy, reduces overfitting, and is robust to outliers. While less interpretable than a single Decision Tree and more computationally expensive, the performance gains often outweigh these drawbacks. A performance comparison against a single Decision Tree highlights the benefits of the ensemble approach.</a:t>
            </a:r>
            <a:endParaRPr lang="en-US" sz="1550" dirty="0"/>
          </a:p>
        </p:txBody>
      </p:sp>
      <p:pic>
        <p:nvPicPr>
          <p:cNvPr id="5" name="Image 1" descr="preencoded.png"/>
          <p:cNvPicPr>
            <a:picLocks noChangeAspect="1"/>
          </p:cNvPicPr>
          <p:nvPr/>
        </p:nvPicPr>
        <p:blipFill>
          <a:blip r:embed="rId4"/>
          <a:stretch>
            <a:fillRect/>
          </a:stretch>
        </p:blipFill>
        <p:spPr>
          <a:xfrm>
            <a:off x="705326" y="3847743"/>
            <a:ext cx="1007626" cy="1209080"/>
          </a:xfrm>
          <a:prstGeom prst="rect">
            <a:avLst/>
          </a:prstGeom>
        </p:spPr>
      </p:pic>
      <p:sp>
        <p:nvSpPr>
          <p:cNvPr id="6" name="Text 2"/>
          <p:cNvSpPr/>
          <p:nvPr/>
        </p:nvSpPr>
        <p:spPr>
          <a:xfrm>
            <a:off x="2015133" y="4049197"/>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Bagging</a:t>
            </a:r>
            <a:endParaRPr lang="en-US" sz="1950" dirty="0"/>
          </a:p>
        </p:txBody>
      </p:sp>
      <p:sp>
        <p:nvSpPr>
          <p:cNvPr id="7" name="Text 3"/>
          <p:cNvSpPr/>
          <p:nvPr/>
        </p:nvSpPr>
        <p:spPr>
          <a:xfrm>
            <a:off x="2015133" y="4484965"/>
            <a:ext cx="6423541" cy="322421"/>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Bootstrap aggregating.</a:t>
            </a:r>
            <a:endParaRPr lang="en-US" sz="1550" dirty="0"/>
          </a:p>
        </p:txBody>
      </p:sp>
      <p:pic>
        <p:nvPicPr>
          <p:cNvPr id="8" name="Image 2" descr="preencoded.png"/>
          <p:cNvPicPr>
            <a:picLocks noChangeAspect="1"/>
          </p:cNvPicPr>
          <p:nvPr/>
        </p:nvPicPr>
        <p:blipFill>
          <a:blip r:embed="rId5"/>
          <a:stretch>
            <a:fillRect/>
          </a:stretch>
        </p:blipFill>
        <p:spPr>
          <a:xfrm>
            <a:off x="705326" y="5056823"/>
            <a:ext cx="1007626" cy="1209080"/>
          </a:xfrm>
          <a:prstGeom prst="rect">
            <a:avLst/>
          </a:prstGeom>
        </p:spPr>
      </p:pic>
      <p:sp>
        <p:nvSpPr>
          <p:cNvPr id="9" name="Text 4"/>
          <p:cNvSpPr/>
          <p:nvPr/>
        </p:nvSpPr>
        <p:spPr>
          <a:xfrm>
            <a:off x="2015133" y="5258276"/>
            <a:ext cx="2655689" cy="31492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Feature Randomness</a:t>
            </a:r>
            <a:endParaRPr lang="en-US" sz="1950" dirty="0"/>
          </a:p>
        </p:txBody>
      </p:sp>
      <p:sp>
        <p:nvSpPr>
          <p:cNvPr id="10" name="Text 5"/>
          <p:cNvSpPr/>
          <p:nvPr/>
        </p:nvSpPr>
        <p:spPr>
          <a:xfrm>
            <a:off x="2015133" y="5694045"/>
            <a:ext cx="6423541" cy="322421"/>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Random subsets of features.</a:t>
            </a:r>
            <a:endParaRPr lang="en-US" sz="1550" dirty="0"/>
          </a:p>
        </p:txBody>
      </p:sp>
      <p:pic>
        <p:nvPicPr>
          <p:cNvPr id="11" name="Image 3" descr="preencoded.png"/>
          <p:cNvPicPr>
            <a:picLocks noChangeAspect="1"/>
          </p:cNvPicPr>
          <p:nvPr/>
        </p:nvPicPr>
        <p:blipFill>
          <a:blip r:embed="rId6"/>
          <a:stretch>
            <a:fillRect/>
          </a:stretch>
        </p:blipFill>
        <p:spPr>
          <a:xfrm>
            <a:off x="705326" y="6265902"/>
            <a:ext cx="1007626" cy="1209080"/>
          </a:xfrm>
          <a:prstGeom prst="rect">
            <a:avLst/>
          </a:prstGeom>
        </p:spPr>
      </p:pic>
      <p:sp>
        <p:nvSpPr>
          <p:cNvPr id="12" name="Text 6"/>
          <p:cNvSpPr/>
          <p:nvPr/>
        </p:nvSpPr>
        <p:spPr>
          <a:xfrm>
            <a:off x="2015133" y="6467356"/>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High Accuracy</a:t>
            </a:r>
            <a:endParaRPr lang="en-US" sz="1950" dirty="0"/>
          </a:p>
        </p:txBody>
      </p:sp>
      <p:sp>
        <p:nvSpPr>
          <p:cNvPr id="13" name="Text 7"/>
          <p:cNvSpPr/>
          <p:nvPr/>
        </p:nvSpPr>
        <p:spPr>
          <a:xfrm>
            <a:off x="2015133" y="6903125"/>
            <a:ext cx="6423541" cy="322421"/>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Improved generalization.</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9B01D-95C4-001B-C688-39F9602FCAE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E5DF11E-AEDF-CB80-598E-191FFADDEA42}"/>
              </a:ext>
            </a:extLst>
          </p:cNvPr>
          <p:cNvSpPr/>
          <p:nvPr/>
        </p:nvSpPr>
        <p:spPr>
          <a:xfrm>
            <a:off x="793790" y="1612940"/>
            <a:ext cx="9106853" cy="708779"/>
          </a:xfrm>
          <a:prstGeom prst="rect">
            <a:avLst/>
          </a:prstGeom>
          <a:noFill/>
          <a:ln/>
        </p:spPr>
        <p:txBody>
          <a:bodyPr wrap="none" lIns="0" tIns="0" rIns="0" bIns="0" rtlCol="0" anchor="t"/>
          <a:lstStyle/>
          <a:p>
            <a:r>
              <a:rPr lang="en-US" sz="4800" dirty="0">
                <a:solidFill>
                  <a:schemeClr val="bg1"/>
                </a:solidFill>
              </a:rPr>
              <a:t>Models Used: SVM (Support Vector Machine)</a:t>
            </a:r>
          </a:p>
        </p:txBody>
      </p:sp>
      <p:sp>
        <p:nvSpPr>
          <p:cNvPr id="3" name="Text 1">
            <a:extLst>
              <a:ext uri="{FF2B5EF4-FFF2-40B4-BE49-F238E27FC236}">
                <a16:creationId xmlns:a16="http://schemas.microsoft.com/office/drawing/2014/main" id="{999523BA-AF62-1779-080D-09F41E4A71BA}"/>
              </a:ext>
            </a:extLst>
          </p:cNvPr>
          <p:cNvSpPr/>
          <p:nvPr/>
        </p:nvSpPr>
        <p:spPr>
          <a:xfrm>
            <a:off x="793790" y="2775347"/>
            <a:ext cx="13042821" cy="1451610"/>
          </a:xfrm>
          <a:prstGeom prst="rect">
            <a:avLst/>
          </a:prstGeom>
          <a:noFill/>
          <a:ln/>
        </p:spPr>
        <p:txBody>
          <a:bodyPr wrap="square" lIns="0" tIns="0" rIns="0" bIns="0" rtlCol="0" anchor="t"/>
          <a:lstStyle/>
          <a:p>
            <a:pPr marL="0" indent="0">
              <a:lnSpc>
                <a:spcPts val="2850"/>
              </a:lnSpc>
              <a:buNone/>
            </a:pPr>
            <a:r>
              <a:rPr lang="en-US" sz="2000" dirty="0">
                <a:solidFill>
                  <a:schemeClr val="bg2"/>
                </a:solidFill>
                <a:latin typeface="+mj-lt"/>
              </a:rPr>
              <a:t>Support Vector Machine (SVM) is a powerful classification model that works by finding the optimal hyperplane that best separates different classes in high-dimensional space. It is particularly effective for binary classification tasks like delivery prediction. SVM is known for handling high-dimensional data well and is robust to overfitting with proper regularization. However, it can be computationally expensive for large datasets.</a:t>
            </a:r>
          </a:p>
        </p:txBody>
      </p:sp>
      <p:sp>
        <p:nvSpPr>
          <p:cNvPr id="4" name="Text 2">
            <a:extLst>
              <a:ext uri="{FF2B5EF4-FFF2-40B4-BE49-F238E27FC236}">
                <a16:creationId xmlns:a16="http://schemas.microsoft.com/office/drawing/2014/main" id="{3656049B-D61E-0348-D19F-FB372F1B2607}"/>
              </a:ext>
            </a:extLst>
          </p:cNvPr>
          <p:cNvSpPr/>
          <p:nvPr/>
        </p:nvSpPr>
        <p:spPr>
          <a:xfrm>
            <a:off x="793790" y="4708922"/>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bg2"/>
                </a:solidFill>
                <a:latin typeface="Poppins Light" pitchFamily="34" charset="0"/>
                <a:ea typeface="Poppins Light" pitchFamily="34" charset="-122"/>
                <a:cs typeface="Poppins Light" pitchFamily="34" charset="-120"/>
              </a:rPr>
              <a:t>Advantages</a:t>
            </a:r>
            <a:endParaRPr lang="en-US" sz="2200" dirty="0">
              <a:solidFill>
                <a:schemeClr val="bg2"/>
              </a:solidFill>
            </a:endParaRPr>
          </a:p>
        </p:txBody>
      </p:sp>
      <p:sp>
        <p:nvSpPr>
          <p:cNvPr id="5" name="Text 3">
            <a:extLst>
              <a:ext uri="{FF2B5EF4-FFF2-40B4-BE49-F238E27FC236}">
                <a16:creationId xmlns:a16="http://schemas.microsoft.com/office/drawing/2014/main" id="{313E42E8-6032-DFE4-0AD8-6E8637626F08}"/>
              </a:ext>
            </a:extLst>
          </p:cNvPr>
          <p:cNvSpPr/>
          <p:nvPr/>
        </p:nvSpPr>
        <p:spPr>
          <a:xfrm>
            <a:off x="793790"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IN" dirty="0">
                <a:solidFill>
                  <a:schemeClr val="bg2"/>
                </a:solidFill>
              </a:rPr>
              <a:t>Effective in high-dimensional spaces</a:t>
            </a:r>
            <a:br>
              <a:rPr lang="en-IN" dirty="0">
                <a:solidFill>
                  <a:schemeClr val="bg2"/>
                </a:solidFill>
              </a:rPr>
            </a:br>
            <a:endParaRPr lang="en-US" dirty="0">
              <a:solidFill>
                <a:schemeClr val="bg2"/>
              </a:solidFill>
            </a:endParaRPr>
          </a:p>
        </p:txBody>
      </p:sp>
      <p:sp>
        <p:nvSpPr>
          <p:cNvPr id="6" name="Text 4">
            <a:extLst>
              <a:ext uri="{FF2B5EF4-FFF2-40B4-BE49-F238E27FC236}">
                <a16:creationId xmlns:a16="http://schemas.microsoft.com/office/drawing/2014/main" id="{3279F1FD-6FD0-6E94-F8DA-2C24D4DB288B}"/>
              </a:ext>
            </a:extLst>
          </p:cNvPr>
          <p:cNvSpPr/>
          <p:nvPr/>
        </p:nvSpPr>
        <p:spPr>
          <a:xfrm>
            <a:off x="793790"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Works well with clear margin separation</a:t>
            </a:r>
          </a:p>
        </p:txBody>
      </p:sp>
      <p:sp>
        <p:nvSpPr>
          <p:cNvPr id="7" name="Text 5">
            <a:extLst>
              <a:ext uri="{FF2B5EF4-FFF2-40B4-BE49-F238E27FC236}">
                <a16:creationId xmlns:a16="http://schemas.microsoft.com/office/drawing/2014/main" id="{3665715C-94AC-48A7-63A1-A1953D5D5B37}"/>
              </a:ext>
            </a:extLst>
          </p:cNvPr>
          <p:cNvSpPr/>
          <p:nvPr/>
        </p:nvSpPr>
        <p:spPr>
          <a:xfrm>
            <a:off x="793790" y="6174462"/>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Robust to overfitting with kernel tricks</a:t>
            </a:r>
          </a:p>
        </p:txBody>
      </p:sp>
      <p:sp>
        <p:nvSpPr>
          <p:cNvPr id="8" name="Text 6">
            <a:extLst>
              <a:ext uri="{FF2B5EF4-FFF2-40B4-BE49-F238E27FC236}">
                <a16:creationId xmlns:a16="http://schemas.microsoft.com/office/drawing/2014/main" id="{EC202FE2-62ED-17A2-4209-65FD758B7476}"/>
              </a:ext>
            </a:extLst>
          </p:cNvPr>
          <p:cNvSpPr/>
          <p:nvPr/>
        </p:nvSpPr>
        <p:spPr>
          <a:xfrm>
            <a:off x="7599521" y="47089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Disadvantages</a:t>
            </a:r>
            <a:endParaRPr lang="en-US" sz="2200" dirty="0"/>
          </a:p>
        </p:txBody>
      </p:sp>
      <p:sp>
        <p:nvSpPr>
          <p:cNvPr id="9" name="Text 7">
            <a:extLst>
              <a:ext uri="{FF2B5EF4-FFF2-40B4-BE49-F238E27FC236}">
                <a16:creationId xmlns:a16="http://schemas.microsoft.com/office/drawing/2014/main" id="{292F2330-75E6-6640-1821-F050005A74B3}"/>
              </a:ext>
            </a:extLst>
          </p:cNvPr>
          <p:cNvSpPr/>
          <p:nvPr/>
        </p:nvSpPr>
        <p:spPr>
          <a:xfrm>
            <a:off x="7599521" y="5290066"/>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Computationally expensive for large datasets</a:t>
            </a:r>
          </a:p>
        </p:txBody>
      </p:sp>
      <p:sp>
        <p:nvSpPr>
          <p:cNvPr id="10" name="Text 8">
            <a:extLst>
              <a:ext uri="{FF2B5EF4-FFF2-40B4-BE49-F238E27FC236}">
                <a16:creationId xmlns:a16="http://schemas.microsoft.com/office/drawing/2014/main" id="{2A6B10A0-105B-ADA9-2C3C-1F47CE3B0F20}"/>
              </a:ext>
            </a:extLst>
          </p:cNvPr>
          <p:cNvSpPr/>
          <p:nvPr/>
        </p:nvSpPr>
        <p:spPr>
          <a:xfrm>
            <a:off x="7599521" y="573226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chemeClr val="bg2"/>
                </a:solidFill>
              </a:rPr>
              <a:t>Sensitive to the choice of kernel parameters</a:t>
            </a:r>
          </a:p>
        </p:txBody>
      </p:sp>
      <p:sp>
        <p:nvSpPr>
          <p:cNvPr id="11" name="Shape 11">
            <a:extLst>
              <a:ext uri="{FF2B5EF4-FFF2-40B4-BE49-F238E27FC236}">
                <a16:creationId xmlns:a16="http://schemas.microsoft.com/office/drawing/2014/main" id="{6B7A238F-81FD-3509-0377-C7FF43C9B56B}"/>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2" name="Text 13">
            <a:extLst>
              <a:ext uri="{FF2B5EF4-FFF2-40B4-BE49-F238E27FC236}">
                <a16:creationId xmlns:a16="http://schemas.microsoft.com/office/drawing/2014/main" id="{190B0861-53CC-CD2A-F15D-7D53A191192D}"/>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extLst>
      <p:ext uri="{BB962C8B-B14F-4D97-AF65-F5344CB8AC3E}">
        <p14:creationId xmlns:p14="http://schemas.microsoft.com/office/powerpoint/2010/main" val="3824782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3732"/>
          </a:xfrm>
          <a:prstGeom prst="rect">
            <a:avLst/>
          </a:prstGeom>
        </p:spPr>
      </p:pic>
      <p:sp>
        <p:nvSpPr>
          <p:cNvPr id="3" name="Text 0"/>
          <p:cNvSpPr/>
          <p:nvPr/>
        </p:nvSpPr>
        <p:spPr>
          <a:xfrm>
            <a:off x="625435" y="2725579"/>
            <a:ext cx="4839057" cy="558403"/>
          </a:xfrm>
          <a:prstGeom prst="rect">
            <a:avLst/>
          </a:prstGeom>
          <a:noFill/>
          <a:ln/>
        </p:spPr>
        <p:txBody>
          <a:bodyPr wrap="none" lIns="0" tIns="0" rIns="0" bIns="0" rtlCol="0" anchor="t"/>
          <a:lstStyle/>
          <a:p>
            <a:pPr marL="0" indent="0">
              <a:lnSpc>
                <a:spcPts val="4350"/>
              </a:lnSpc>
              <a:buNone/>
            </a:pPr>
            <a:r>
              <a:rPr lang="en-US" sz="3500" dirty="0">
                <a:solidFill>
                  <a:srgbClr val="F2F2F3"/>
                </a:solidFill>
                <a:latin typeface="Poppins Light" pitchFamily="34" charset="0"/>
                <a:ea typeface="Poppins Light" pitchFamily="34" charset="-122"/>
                <a:cs typeface="Poppins Light" pitchFamily="34" charset="-120"/>
              </a:rPr>
              <a:t>Models Used: XGBoost</a:t>
            </a:r>
            <a:endParaRPr lang="en-US" sz="3500" dirty="0"/>
          </a:p>
        </p:txBody>
      </p:sp>
      <p:sp>
        <p:nvSpPr>
          <p:cNvPr id="4" name="Text 1"/>
          <p:cNvSpPr/>
          <p:nvPr/>
        </p:nvSpPr>
        <p:spPr>
          <a:xfrm>
            <a:off x="625435" y="3551992"/>
            <a:ext cx="13379529" cy="857607"/>
          </a:xfrm>
          <a:prstGeom prst="rect">
            <a:avLst/>
          </a:prstGeom>
          <a:noFill/>
          <a:ln/>
        </p:spPr>
        <p:txBody>
          <a:bodyPr wrap="square" lIns="0" tIns="0" rIns="0" bIns="0" rtlCol="0" anchor="t"/>
          <a:lstStyle/>
          <a:p>
            <a:pPr marL="0" indent="0">
              <a:lnSpc>
                <a:spcPts val="2250"/>
              </a:lnSpc>
              <a:buNone/>
            </a:pPr>
            <a:r>
              <a:rPr lang="en-US" sz="1400" dirty="0">
                <a:solidFill>
                  <a:srgbClr val="E5E0DF"/>
                </a:solidFill>
                <a:latin typeface="Roboto Light" pitchFamily="34" charset="0"/>
                <a:ea typeface="Roboto Light" pitchFamily="34" charset="-122"/>
                <a:cs typeface="Roboto Light" pitchFamily="34" charset="-120"/>
              </a:rPr>
              <a:t>XGBoost (Extreme Gradient Boosting) is a gradient boosting framework known for its high accuracy, ability to handle missing data, and scalability. Regularization techniques are used to prevent overfitting. While complex to tune and potentially prone to overfitting if not regularized properly, XGBoost often provides significant speed and accuracy improvements over Random Forest. Its advanced features make it a powerful tool for delivery prediction.</a:t>
            </a:r>
            <a:endParaRPr lang="en-US" sz="1400" dirty="0"/>
          </a:p>
        </p:txBody>
      </p:sp>
      <p:sp>
        <p:nvSpPr>
          <p:cNvPr id="5" name="Shape 2"/>
          <p:cNvSpPr/>
          <p:nvPr/>
        </p:nvSpPr>
        <p:spPr>
          <a:xfrm>
            <a:off x="7303770" y="4610576"/>
            <a:ext cx="22860" cy="3127057"/>
          </a:xfrm>
          <a:prstGeom prst="roundRect">
            <a:avLst>
              <a:gd name="adj" fmla="val 328327"/>
            </a:avLst>
          </a:prstGeom>
          <a:solidFill>
            <a:srgbClr val="56565B"/>
          </a:solidFill>
          <a:ln/>
        </p:spPr>
      </p:sp>
      <p:sp>
        <p:nvSpPr>
          <p:cNvPr id="6" name="Shape 3"/>
          <p:cNvSpPr/>
          <p:nvPr/>
        </p:nvSpPr>
        <p:spPr>
          <a:xfrm>
            <a:off x="6511588" y="5001101"/>
            <a:ext cx="625435" cy="22860"/>
          </a:xfrm>
          <a:prstGeom prst="roundRect">
            <a:avLst>
              <a:gd name="adj" fmla="val 328327"/>
            </a:avLst>
          </a:prstGeom>
          <a:solidFill>
            <a:srgbClr val="56565B"/>
          </a:solidFill>
          <a:ln/>
        </p:spPr>
      </p:sp>
      <p:sp>
        <p:nvSpPr>
          <p:cNvPr id="7" name="Shape 4"/>
          <p:cNvSpPr/>
          <p:nvPr/>
        </p:nvSpPr>
        <p:spPr>
          <a:xfrm>
            <a:off x="7114163" y="4811554"/>
            <a:ext cx="402074" cy="402074"/>
          </a:xfrm>
          <a:prstGeom prst="roundRect">
            <a:avLst>
              <a:gd name="adj" fmla="val 18667"/>
            </a:avLst>
          </a:prstGeom>
          <a:solidFill>
            <a:srgbClr val="3D3D42"/>
          </a:solidFill>
          <a:ln w="7620">
            <a:solidFill>
              <a:srgbClr val="56565B"/>
            </a:solidFill>
            <a:prstDash val="solid"/>
          </a:ln>
        </p:spPr>
      </p:sp>
      <p:sp>
        <p:nvSpPr>
          <p:cNvPr id="8" name="Text 5"/>
          <p:cNvSpPr/>
          <p:nvPr/>
        </p:nvSpPr>
        <p:spPr>
          <a:xfrm>
            <a:off x="7276088" y="4878586"/>
            <a:ext cx="78224" cy="268010"/>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9" name="Text 6"/>
          <p:cNvSpPr/>
          <p:nvPr/>
        </p:nvSpPr>
        <p:spPr>
          <a:xfrm>
            <a:off x="4098608" y="4789170"/>
            <a:ext cx="2233732" cy="279202"/>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Poppins Light" pitchFamily="34" charset="0"/>
                <a:ea typeface="Poppins Light" pitchFamily="34" charset="-122"/>
                <a:cs typeface="Poppins Light" pitchFamily="34" charset="-120"/>
              </a:rPr>
              <a:t>Gradient Boosting</a:t>
            </a:r>
            <a:endParaRPr lang="en-US" sz="1750" dirty="0"/>
          </a:p>
        </p:txBody>
      </p:sp>
      <p:sp>
        <p:nvSpPr>
          <p:cNvPr id="10" name="Text 7"/>
          <p:cNvSpPr/>
          <p:nvPr/>
        </p:nvSpPr>
        <p:spPr>
          <a:xfrm>
            <a:off x="625435" y="5175528"/>
            <a:ext cx="5706904" cy="285869"/>
          </a:xfrm>
          <a:prstGeom prst="rect">
            <a:avLst/>
          </a:prstGeom>
          <a:noFill/>
          <a:ln/>
        </p:spPr>
        <p:txBody>
          <a:bodyPr wrap="none" lIns="0" tIns="0" rIns="0" bIns="0" rtlCol="0" anchor="t"/>
          <a:lstStyle/>
          <a:p>
            <a:pPr marL="0" indent="0" algn="r">
              <a:lnSpc>
                <a:spcPts val="2250"/>
              </a:lnSpc>
              <a:buNone/>
            </a:pPr>
            <a:r>
              <a:rPr lang="en-US" sz="1400" dirty="0">
                <a:solidFill>
                  <a:srgbClr val="E5E0DF"/>
                </a:solidFill>
                <a:latin typeface="Roboto Light" pitchFamily="34" charset="0"/>
                <a:ea typeface="Roboto Light" pitchFamily="34" charset="-122"/>
                <a:cs typeface="Roboto Light" pitchFamily="34" charset="-120"/>
              </a:rPr>
              <a:t>Sequential learning process.</a:t>
            </a:r>
            <a:endParaRPr lang="en-US" sz="1400" dirty="0"/>
          </a:p>
        </p:txBody>
      </p:sp>
      <p:sp>
        <p:nvSpPr>
          <p:cNvPr id="11" name="Shape 8"/>
          <p:cNvSpPr/>
          <p:nvPr/>
        </p:nvSpPr>
        <p:spPr>
          <a:xfrm>
            <a:off x="7493377" y="5894427"/>
            <a:ext cx="625435" cy="22860"/>
          </a:xfrm>
          <a:prstGeom prst="roundRect">
            <a:avLst>
              <a:gd name="adj" fmla="val 328327"/>
            </a:avLst>
          </a:prstGeom>
          <a:solidFill>
            <a:srgbClr val="56565B"/>
          </a:solidFill>
          <a:ln/>
        </p:spPr>
      </p:sp>
      <p:sp>
        <p:nvSpPr>
          <p:cNvPr id="12" name="Shape 9"/>
          <p:cNvSpPr/>
          <p:nvPr/>
        </p:nvSpPr>
        <p:spPr>
          <a:xfrm>
            <a:off x="7114163" y="5704880"/>
            <a:ext cx="402074" cy="402074"/>
          </a:xfrm>
          <a:prstGeom prst="roundRect">
            <a:avLst>
              <a:gd name="adj" fmla="val 18667"/>
            </a:avLst>
          </a:prstGeom>
          <a:solidFill>
            <a:srgbClr val="3D3D42"/>
          </a:solidFill>
          <a:ln w="7620">
            <a:solidFill>
              <a:srgbClr val="56565B"/>
            </a:solidFill>
            <a:prstDash val="solid"/>
          </a:ln>
        </p:spPr>
      </p:sp>
      <p:sp>
        <p:nvSpPr>
          <p:cNvPr id="13" name="Text 10"/>
          <p:cNvSpPr/>
          <p:nvPr/>
        </p:nvSpPr>
        <p:spPr>
          <a:xfrm>
            <a:off x="7238583" y="5771912"/>
            <a:ext cx="153233" cy="268010"/>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4" name="Text 11"/>
          <p:cNvSpPr/>
          <p:nvPr/>
        </p:nvSpPr>
        <p:spPr>
          <a:xfrm>
            <a:off x="8298061" y="5682496"/>
            <a:ext cx="2233732" cy="279202"/>
          </a:xfrm>
          <a:prstGeom prst="rect">
            <a:avLst/>
          </a:prstGeom>
          <a:noFill/>
          <a:ln/>
        </p:spPr>
        <p:txBody>
          <a:bodyPr wrap="none" lIns="0" tIns="0" rIns="0" bIns="0" rtlCol="0" anchor="t"/>
          <a:lstStyle/>
          <a:p>
            <a:pPr marL="0" indent="0" algn="l">
              <a:lnSpc>
                <a:spcPts val="2150"/>
              </a:lnSpc>
              <a:buNone/>
            </a:pPr>
            <a:r>
              <a:rPr lang="en-US" sz="1750" dirty="0">
                <a:solidFill>
                  <a:srgbClr val="E5E0DF"/>
                </a:solidFill>
                <a:latin typeface="Poppins Light" pitchFamily="34" charset="0"/>
                <a:ea typeface="Poppins Light" pitchFamily="34" charset="-122"/>
                <a:cs typeface="Poppins Light" pitchFamily="34" charset="-120"/>
              </a:rPr>
              <a:t>Regularization</a:t>
            </a:r>
            <a:endParaRPr lang="en-US" sz="1750" dirty="0"/>
          </a:p>
        </p:txBody>
      </p:sp>
      <p:sp>
        <p:nvSpPr>
          <p:cNvPr id="15" name="Text 12"/>
          <p:cNvSpPr/>
          <p:nvPr/>
        </p:nvSpPr>
        <p:spPr>
          <a:xfrm>
            <a:off x="8298061" y="6068854"/>
            <a:ext cx="5706904" cy="285869"/>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Prevents overfitting.</a:t>
            </a:r>
            <a:endParaRPr lang="en-US" sz="1400" dirty="0"/>
          </a:p>
        </p:txBody>
      </p:sp>
      <p:sp>
        <p:nvSpPr>
          <p:cNvPr id="16" name="Shape 13"/>
          <p:cNvSpPr/>
          <p:nvPr/>
        </p:nvSpPr>
        <p:spPr>
          <a:xfrm>
            <a:off x="6511588" y="6698456"/>
            <a:ext cx="625435" cy="22860"/>
          </a:xfrm>
          <a:prstGeom prst="roundRect">
            <a:avLst>
              <a:gd name="adj" fmla="val 328327"/>
            </a:avLst>
          </a:prstGeom>
          <a:solidFill>
            <a:srgbClr val="56565B"/>
          </a:solidFill>
          <a:ln/>
        </p:spPr>
      </p:sp>
      <p:sp>
        <p:nvSpPr>
          <p:cNvPr id="17" name="Shape 14"/>
          <p:cNvSpPr/>
          <p:nvPr/>
        </p:nvSpPr>
        <p:spPr>
          <a:xfrm>
            <a:off x="7114163" y="6508909"/>
            <a:ext cx="402074" cy="402074"/>
          </a:xfrm>
          <a:prstGeom prst="roundRect">
            <a:avLst>
              <a:gd name="adj" fmla="val 18667"/>
            </a:avLst>
          </a:prstGeom>
          <a:solidFill>
            <a:srgbClr val="3D3D42"/>
          </a:solidFill>
          <a:ln w="7620">
            <a:solidFill>
              <a:srgbClr val="56565B"/>
            </a:solidFill>
            <a:prstDash val="solid"/>
          </a:ln>
        </p:spPr>
      </p:sp>
      <p:sp>
        <p:nvSpPr>
          <p:cNvPr id="18" name="Text 15"/>
          <p:cNvSpPr/>
          <p:nvPr/>
        </p:nvSpPr>
        <p:spPr>
          <a:xfrm>
            <a:off x="7236797" y="6575941"/>
            <a:ext cx="156805" cy="268010"/>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9" name="Text 16"/>
          <p:cNvSpPr/>
          <p:nvPr/>
        </p:nvSpPr>
        <p:spPr>
          <a:xfrm>
            <a:off x="4098608" y="6486525"/>
            <a:ext cx="2233732" cy="279202"/>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Poppins Light" pitchFamily="34" charset="0"/>
                <a:ea typeface="Poppins Light" pitchFamily="34" charset="-122"/>
                <a:cs typeface="Poppins Light" pitchFamily="34" charset="-120"/>
              </a:rPr>
              <a:t>Scalable</a:t>
            </a:r>
            <a:endParaRPr lang="en-US" sz="1750" dirty="0"/>
          </a:p>
        </p:txBody>
      </p:sp>
      <p:sp>
        <p:nvSpPr>
          <p:cNvPr id="20" name="Text 17"/>
          <p:cNvSpPr/>
          <p:nvPr/>
        </p:nvSpPr>
        <p:spPr>
          <a:xfrm>
            <a:off x="625435" y="6872883"/>
            <a:ext cx="5706904" cy="285869"/>
          </a:xfrm>
          <a:prstGeom prst="rect">
            <a:avLst/>
          </a:prstGeom>
          <a:noFill/>
          <a:ln/>
        </p:spPr>
        <p:txBody>
          <a:bodyPr wrap="none" lIns="0" tIns="0" rIns="0" bIns="0" rtlCol="0" anchor="t"/>
          <a:lstStyle/>
          <a:p>
            <a:pPr marL="0" indent="0" algn="r">
              <a:lnSpc>
                <a:spcPts val="2250"/>
              </a:lnSpc>
              <a:buNone/>
            </a:pPr>
            <a:r>
              <a:rPr lang="en-US" sz="1400" dirty="0">
                <a:solidFill>
                  <a:srgbClr val="E5E0DF"/>
                </a:solidFill>
                <a:latin typeface="Roboto Light" pitchFamily="34" charset="0"/>
                <a:ea typeface="Roboto Light" pitchFamily="34" charset="-122"/>
                <a:cs typeface="Roboto Light" pitchFamily="34" charset="-120"/>
              </a:rPr>
              <a:t>Handles large datasets.</a:t>
            </a:r>
            <a:endParaRPr lang="en-US" sz="1400" dirty="0"/>
          </a:p>
        </p:txBody>
      </p:sp>
      <p:sp>
        <p:nvSpPr>
          <p:cNvPr id="21" name="Shape 11">
            <a:extLst>
              <a:ext uri="{FF2B5EF4-FFF2-40B4-BE49-F238E27FC236}">
                <a16:creationId xmlns:a16="http://schemas.microsoft.com/office/drawing/2014/main" id="{54BE3C54-7A06-9583-D0F5-2050FF957EB6}"/>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22" name="Text 13">
            <a:extLst>
              <a:ext uri="{FF2B5EF4-FFF2-40B4-BE49-F238E27FC236}">
                <a16:creationId xmlns:a16="http://schemas.microsoft.com/office/drawing/2014/main" id="{D92A822B-972A-CC54-4573-D245A9F7DE66}"/>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72FC-26A7-53A8-A898-5E64FCC119F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BB35DDD-CB1F-7FAF-3672-FDEF876A5D7B}"/>
              </a:ext>
            </a:extLst>
          </p:cNvPr>
          <p:cNvSpPr/>
          <p:nvPr/>
        </p:nvSpPr>
        <p:spPr>
          <a:xfrm>
            <a:off x="6431281" y="1867773"/>
            <a:ext cx="7405330" cy="1420733"/>
          </a:xfrm>
          <a:prstGeom prst="rect">
            <a:avLst/>
          </a:prstGeom>
          <a:noFill/>
          <a:ln/>
        </p:spPr>
        <p:txBody>
          <a:bodyPr wrap="none" lIns="0" tIns="0" rIns="0" bIns="0" rtlCol="0" anchor="t"/>
          <a:lstStyle/>
          <a:p>
            <a:pPr marL="0" indent="0" algn="ctr">
              <a:lnSpc>
                <a:spcPts val="5550"/>
              </a:lnSpc>
              <a:buNone/>
            </a:pPr>
            <a:r>
              <a:rPr lang="en-US" sz="4000" dirty="0">
                <a:solidFill>
                  <a:schemeClr val="bg1"/>
                </a:solidFill>
                <a:latin typeface="Gelasio" pitchFamily="34" charset="0"/>
                <a:ea typeface="Gelasio" pitchFamily="34" charset="-122"/>
                <a:cs typeface="Gelasio" pitchFamily="34" charset="-120"/>
              </a:rPr>
              <a:t>Model Fine Tuning </a:t>
            </a:r>
          </a:p>
          <a:p>
            <a:pPr marL="0" indent="0" algn="ctr">
              <a:lnSpc>
                <a:spcPts val="5550"/>
              </a:lnSpc>
              <a:buNone/>
            </a:pPr>
            <a:r>
              <a:rPr lang="en-US" sz="4000" dirty="0">
                <a:solidFill>
                  <a:schemeClr val="bg1"/>
                </a:solidFill>
                <a:latin typeface="Gelasio" pitchFamily="34" charset="0"/>
                <a:ea typeface="Gelasio" pitchFamily="34" charset="-122"/>
                <a:cs typeface="Gelasio" pitchFamily="34" charset="-120"/>
              </a:rPr>
              <a:t>&amp; Optimization</a:t>
            </a:r>
            <a:endParaRPr lang="en-US" sz="4000" dirty="0">
              <a:solidFill>
                <a:schemeClr val="bg1"/>
              </a:solidFill>
            </a:endParaRPr>
          </a:p>
        </p:txBody>
      </p:sp>
      <p:pic>
        <p:nvPicPr>
          <p:cNvPr id="8" name="Picture 7">
            <a:extLst>
              <a:ext uri="{FF2B5EF4-FFF2-40B4-BE49-F238E27FC236}">
                <a16:creationId xmlns:a16="http://schemas.microsoft.com/office/drawing/2014/main" id="{0F92CAE4-368D-BB0A-9618-8B3B89118656}"/>
              </a:ext>
            </a:extLst>
          </p:cNvPr>
          <p:cNvPicPr>
            <a:picLocks noChangeAspect="1"/>
          </p:cNvPicPr>
          <p:nvPr/>
        </p:nvPicPr>
        <p:blipFill>
          <a:blip r:embed="rId3"/>
          <a:srcRect b="10986"/>
          <a:stretch/>
        </p:blipFill>
        <p:spPr>
          <a:xfrm>
            <a:off x="296543" y="1737939"/>
            <a:ext cx="5715798" cy="4818978"/>
          </a:xfrm>
          <a:prstGeom prst="rect">
            <a:avLst/>
          </a:prstGeom>
        </p:spPr>
      </p:pic>
      <p:pic>
        <p:nvPicPr>
          <p:cNvPr id="10" name="Picture 9">
            <a:extLst>
              <a:ext uri="{FF2B5EF4-FFF2-40B4-BE49-F238E27FC236}">
                <a16:creationId xmlns:a16="http://schemas.microsoft.com/office/drawing/2014/main" id="{B75AEE36-6F52-065C-5C85-B77A460B3E9A}"/>
              </a:ext>
            </a:extLst>
          </p:cNvPr>
          <p:cNvPicPr>
            <a:picLocks noChangeAspect="1"/>
          </p:cNvPicPr>
          <p:nvPr/>
        </p:nvPicPr>
        <p:blipFill>
          <a:blip r:embed="rId4"/>
          <a:stretch>
            <a:fillRect/>
          </a:stretch>
        </p:blipFill>
        <p:spPr>
          <a:xfrm>
            <a:off x="7446898" y="3619113"/>
            <a:ext cx="5374096" cy="2775632"/>
          </a:xfrm>
          <a:prstGeom prst="rect">
            <a:avLst/>
          </a:prstGeom>
        </p:spPr>
      </p:pic>
      <p:sp>
        <p:nvSpPr>
          <p:cNvPr id="11" name="Text 1">
            <a:extLst>
              <a:ext uri="{FF2B5EF4-FFF2-40B4-BE49-F238E27FC236}">
                <a16:creationId xmlns:a16="http://schemas.microsoft.com/office/drawing/2014/main" id="{8F73D94E-A7CD-7F9D-44CB-C67420C4EDAD}"/>
              </a:ext>
            </a:extLst>
          </p:cNvPr>
          <p:cNvSpPr/>
          <p:nvPr/>
        </p:nvSpPr>
        <p:spPr>
          <a:xfrm>
            <a:off x="12824460" y="7759065"/>
            <a:ext cx="2282191" cy="430530"/>
          </a:xfrm>
          <a:prstGeom prst="rect">
            <a:avLst/>
          </a:prstGeom>
          <a:noFill/>
          <a:ln/>
        </p:spPr>
        <p:txBody>
          <a:bodyPr wrap="none" lIns="0" tIns="0" rIns="0" bIns="0" rtlCol="0" anchor="t"/>
          <a:lstStyle/>
          <a:p>
            <a:pPr marL="0" indent="0">
              <a:lnSpc>
                <a:spcPts val="2750"/>
              </a:lnSpc>
              <a:buNone/>
            </a:pPr>
            <a:r>
              <a:rPr lang="en-US" dirty="0">
                <a:highlight>
                  <a:srgbClr val="808080"/>
                </a:highlight>
                <a:latin typeface="Gelasio" pitchFamily="34" charset="0"/>
                <a:ea typeface="Gelasio" pitchFamily="34" charset="-122"/>
                <a:cs typeface="Gelasio" pitchFamily="34" charset="-120"/>
              </a:rPr>
              <a:t>  @Aryan Pandya</a:t>
            </a:r>
            <a:endParaRPr lang="en-US" dirty="0">
              <a:highlight>
                <a:srgbClr val="808080"/>
              </a:highlight>
            </a:endParaRPr>
          </a:p>
        </p:txBody>
      </p:sp>
      <p:sp>
        <p:nvSpPr>
          <p:cNvPr id="2" name="Shape 11">
            <a:extLst>
              <a:ext uri="{FF2B5EF4-FFF2-40B4-BE49-F238E27FC236}">
                <a16:creationId xmlns:a16="http://schemas.microsoft.com/office/drawing/2014/main" id="{8ED5602D-16C6-7308-887A-E36AB202628F}"/>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4" name="Text 13">
            <a:extLst>
              <a:ext uri="{FF2B5EF4-FFF2-40B4-BE49-F238E27FC236}">
                <a16:creationId xmlns:a16="http://schemas.microsoft.com/office/drawing/2014/main" id="{C1A9145C-D487-635C-D378-2D33B01CA4A2}"/>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extLst>
      <p:ext uri="{BB962C8B-B14F-4D97-AF65-F5344CB8AC3E}">
        <p14:creationId xmlns:p14="http://schemas.microsoft.com/office/powerpoint/2010/main" val="3789084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2713" y="591383"/>
            <a:ext cx="12199620" cy="672108"/>
          </a:xfrm>
          <a:prstGeom prst="rect">
            <a:avLst/>
          </a:prstGeom>
          <a:noFill/>
          <a:ln/>
        </p:spPr>
        <p:txBody>
          <a:bodyPr wrap="none" lIns="0" tIns="0" rIns="0" bIns="0" rtlCol="0" anchor="t"/>
          <a:lstStyle/>
          <a:p>
            <a:pPr marL="0" indent="0">
              <a:lnSpc>
                <a:spcPts val="5250"/>
              </a:lnSpc>
              <a:buNone/>
            </a:pPr>
            <a:r>
              <a:rPr lang="en-US" sz="4200" dirty="0">
                <a:solidFill>
                  <a:srgbClr val="F2F2F3"/>
                </a:solidFill>
                <a:latin typeface="Poppins Light" pitchFamily="34" charset="0"/>
                <a:ea typeface="Poppins Light" pitchFamily="34" charset="-122"/>
                <a:cs typeface="Poppins Light" pitchFamily="34" charset="-120"/>
              </a:rPr>
              <a:t>Feature Importance: Identifying Key Predictors</a:t>
            </a:r>
            <a:endParaRPr lang="en-US" sz="4200" dirty="0"/>
          </a:p>
        </p:txBody>
      </p:sp>
      <p:sp>
        <p:nvSpPr>
          <p:cNvPr id="3" name="Text 1"/>
          <p:cNvSpPr/>
          <p:nvPr/>
        </p:nvSpPr>
        <p:spPr>
          <a:xfrm>
            <a:off x="752713" y="1693545"/>
            <a:ext cx="13124974" cy="1375886"/>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Light" pitchFamily="34" charset="0"/>
                <a:ea typeface="Roboto Light" pitchFamily="34" charset="-122"/>
                <a:cs typeface="Roboto Light" pitchFamily="34" charset="-120"/>
              </a:rPr>
              <a:t>Feature importance quantifies the contribution of each feature to the model's predictions. Methods for determining feature importance include Gini importance (Decision Trees) and permutation importance (model-agnostic). By identifying the most influential factors, businesses can focus on improving those areas to enhance delivery accuracy. Distance to shipping address, weather conditions, and time of the year are often key predictors.</a:t>
            </a:r>
            <a:endParaRPr lang="en-US" sz="1650" dirty="0"/>
          </a:p>
        </p:txBody>
      </p:sp>
      <p:sp>
        <p:nvSpPr>
          <p:cNvPr id="4" name="Text 2"/>
          <p:cNvSpPr/>
          <p:nvPr/>
        </p:nvSpPr>
        <p:spPr>
          <a:xfrm>
            <a:off x="2018824" y="5084802"/>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E5E0DF"/>
                </a:solidFill>
                <a:latin typeface="Poppins Light" pitchFamily="34" charset="0"/>
                <a:ea typeface="Poppins Light" pitchFamily="34" charset="-122"/>
                <a:cs typeface="Poppins Light" pitchFamily="34" charset="-120"/>
              </a:rPr>
              <a:t>Weather</a:t>
            </a:r>
            <a:endParaRPr lang="en-US" sz="2100" dirty="0"/>
          </a:p>
        </p:txBody>
      </p:sp>
      <p:sp>
        <p:nvSpPr>
          <p:cNvPr id="5" name="Text 3"/>
          <p:cNvSpPr/>
          <p:nvPr/>
        </p:nvSpPr>
        <p:spPr>
          <a:xfrm>
            <a:off x="752713" y="5549741"/>
            <a:ext cx="3954542" cy="343972"/>
          </a:xfrm>
          <a:prstGeom prst="rect">
            <a:avLst/>
          </a:prstGeom>
          <a:noFill/>
          <a:ln/>
        </p:spPr>
        <p:txBody>
          <a:bodyPr wrap="none" lIns="0" tIns="0" rIns="0" bIns="0" rtlCol="0" anchor="t"/>
          <a:lstStyle/>
          <a:p>
            <a:pPr marL="0" indent="0" algn="r">
              <a:lnSpc>
                <a:spcPts val="2700"/>
              </a:lnSpc>
              <a:buNone/>
            </a:pPr>
            <a:r>
              <a:rPr lang="en-US" sz="1650" dirty="0">
                <a:solidFill>
                  <a:srgbClr val="E5E0DF"/>
                </a:solidFill>
                <a:latin typeface="Roboto Light" pitchFamily="34" charset="0"/>
                <a:ea typeface="Roboto Light" pitchFamily="34" charset="-122"/>
                <a:cs typeface="Roboto Light" pitchFamily="34" charset="-120"/>
              </a:rPr>
              <a:t>Current weather condition.</a:t>
            </a:r>
            <a:endParaRPr lang="en-US" sz="1650" dirty="0"/>
          </a:p>
        </p:txBody>
      </p:sp>
      <p:pic>
        <p:nvPicPr>
          <p:cNvPr id="6" name="Image 0" descr="preencoded.png"/>
          <p:cNvPicPr>
            <a:picLocks noChangeAspect="1"/>
          </p:cNvPicPr>
          <p:nvPr/>
        </p:nvPicPr>
        <p:blipFill>
          <a:blip r:embed="rId3"/>
          <a:stretch>
            <a:fillRect/>
          </a:stretch>
        </p:blipFill>
        <p:spPr>
          <a:xfrm>
            <a:off x="5137309" y="3311366"/>
            <a:ext cx="4355783" cy="4355783"/>
          </a:xfrm>
          <a:prstGeom prst="rect">
            <a:avLst/>
          </a:prstGeom>
        </p:spPr>
      </p:pic>
      <p:sp>
        <p:nvSpPr>
          <p:cNvPr id="7" name="Text 4"/>
          <p:cNvSpPr/>
          <p:nvPr/>
        </p:nvSpPr>
        <p:spPr>
          <a:xfrm>
            <a:off x="5774055" y="5012055"/>
            <a:ext cx="78581" cy="430054"/>
          </a:xfrm>
          <a:prstGeom prst="rect">
            <a:avLst/>
          </a:prstGeom>
          <a:noFill/>
          <a:ln/>
        </p:spPr>
        <p:txBody>
          <a:bodyPr wrap="none" lIns="0" tIns="0" rIns="0" bIns="0" rtlCol="0" anchor="t"/>
          <a:lstStyle/>
          <a:p>
            <a:pPr marL="0" indent="0">
              <a:lnSpc>
                <a:spcPts val="335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8" name="Text 5"/>
          <p:cNvSpPr/>
          <p:nvPr/>
        </p:nvSpPr>
        <p:spPr>
          <a:xfrm>
            <a:off x="9815632" y="3915132"/>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Season</a:t>
            </a:r>
            <a:endParaRPr lang="en-US" sz="2100" dirty="0"/>
          </a:p>
        </p:txBody>
      </p:sp>
      <p:sp>
        <p:nvSpPr>
          <p:cNvPr id="9" name="Text 6"/>
          <p:cNvSpPr/>
          <p:nvPr/>
        </p:nvSpPr>
        <p:spPr>
          <a:xfrm>
            <a:off x="9815632" y="4380071"/>
            <a:ext cx="4062055" cy="343972"/>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Time of the year.</a:t>
            </a:r>
            <a:endParaRPr lang="en-US" sz="1650" dirty="0"/>
          </a:p>
        </p:txBody>
      </p:sp>
      <p:pic>
        <p:nvPicPr>
          <p:cNvPr id="10" name="Image 1" descr="preencoded.png"/>
          <p:cNvPicPr>
            <a:picLocks noChangeAspect="1"/>
          </p:cNvPicPr>
          <p:nvPr/>
        </p:nvPicPr>
        <p:blipFill>
          <a:blip r:embed="rId4"/>
          <a:stretch>
            <a:fillRect/>
          </a:stretch>
        </p:blipFill>
        <p:spPr>
          <a:xfrm>
            <a:off x="5137309" y="3311366"/>
            <a:ext cx="4355783" cy="4355783"/>
          </a:xfrm>
          <a:prstGeom prst="rect">
            <a:avLst/>
          </a:prstGeom>
        </p:spPr>
      </p:pic>
      <p:sp>
        <p:nvSpPr>
          <p:cNvPr id="11" name="Text 7"/>
          <p:cNvSpPr/>
          <p:nvPr/>
        </p:nvSpPr>
        <p:spPr>
          <a:xfrm>
            <a:off x="8216146" y="4104561"/>
            <a:ext cx="153829" cy="430054"/>
          </a:xfrm>
          <a:prstGeom prst="rect">
            <a:avLst/>
          </a:prstGeom>
          <a:noFill/>
          <a:ln/>
        </p:spPr>
        <p:txBody>
          <a:bodyPr wrap="none" lIns="0" tIns="0" rIns="0" bIns="0" rtlCol="0" anchor="t"/>
          <a:lstStyle/>
          <a:p>
            <a:pPr marL="0" indent="0">
              <a:lnSpc>
                <a:spcPts val="335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2" name="Text 8"/>
          <p:cNvSpPr/>
          <p:nvPr/>
        </p:nvSpPr>
        <p:spPr>
          <a:xfrm>
            <a:off x="9815632" y="6254353"/>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Distance</a:t>
            </a:r>
            <a:endParaRPr lang="en-US" sz="2100" dirty="0"/>
          </a:p>
        </p:txBody>
      </p:sp>
      <p:sp>
        <p:nvSpPr>
          <p:cNvPr id="13" name="Text 9"/>
          <p:cNvSpPr/>
          <p:nvPr/>
        </p:nvSpPr>
        <p:spPr>
          <a:xfrm>
            <a:off x="9815632" y="6719292"/>
            <a:ext cx="4062055" cy="343972"/>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Shipping distance.</a:t>
            </a:r>
            <a:endParaRPr lang="en-US" sz="1650" dirty="0"/>
          </a:p>
        </p:txBody>
      </p:sp>
      <p:pic>
        <p:nvPicPr>
          <p:cNvPr id="14" name="Image 2" descr="preencoded.png"/>
          <p:cNvPicPr>
            <a:picLocks noChangeAspect="1"/>
          </p:cNvPicPr>
          <p:nvPr/>
        </p:nvPicPr>
        <p:blipFill>
          <a:blip r:embed="rId5"/>
          <a:stretch>
            <a:fillRect/>
          </a:stretch>
        </p:blipFill>
        <p:spPr>
          <a:xfrm>
            <a:off x="5137309" y="3311366"/>
            <a:ext cx="4355783" cy="4355783"/>
          </a:xfrm>
          <a:prstGeom prst="rect">
            <a:avLst/>
          </a:prstGeom>
        </p:spPr>
      </p:pic>
      <p:sp>
        <p:nvSpPr>
          <p:cNvPr id="15" name="Text 10"/>
          <p:cNvSpPr/>
          <p:nvPr/>
        </p:nvSpPr>
        <p:spPr>
          <a:xfrm>
            <a:off x="7760375" y="6705838"/>
            <a:ext cx="157282" cy="430054"/>
          </a:xfrm>
          <a:prstGeom prst="rect">
            <a:avLst/>
          </a:prstGeom>
          <a:noFill/>
          <a:ln/>
        </p:spPr>
        <p:txBody>
          <a:bodyPr wrap="none" lIns="0" tIns="0" rIns="0" bIns="0" rtlCol="0" anchor="t"/>
          <a:lstStyle/>
          <a:p>
            <a:pPr marL="0" indent="0">
              <a:lnSpc>
                <a:spcPts val="335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6" name="Shape 11">
            <a:extLst>
              <a:ext uri="{FF2B5EF4-FFF2-40B4-BE49-F238E27FC236}">
                <a16:creationId xmlns:a16="http://schemas.microsoft.com/office/drawing/2014/main" id="{5C0F53BA-E246-95B9-5392-20E640F323F5}"/>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7" name="Text 13">
            <a:extLst>
              <a:ext uri="{FF2B5EF4-FFF2-40B4-BE49-F238E27FC236}">
                <a16:creationId xmlns:a16="http://schemas.microsoft.com/office/drawing/2014/main" id="{F61BDABD-295C-ACAF-2996-8A10B0E6EEDF}"/>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934"/>
          </a:xfrm>
          <a:prstGeom prst="rect">
            <a:avLst/>
          </a:prstGeom>
        </p:spPr>
      </p:pic>
      <p:sp>
        <p:nvSpPr>
          <p:cNvPr id="3" name="Text 0"/>
          <p:cNvSpPr/>
          <p:nvPr/>
        </p:nvSpPr>
        <p:spPr>
          <a:xfrm>
            <a:off x="6203275" y="563166"/>
            <a:ext cx="7710249" cy="1280160"/>
          </a:xfrm>
          <a:prstGeom prst="rect">
            <a:avLst/>
          </a:prstGeom>
          <a:noFill/>
          <a:ln/>
        </p:spPr>
        <p:txBody>
          <a:bodyPr wrap="square" lIns="0" tIns="0" rIns="0" bIns="0" rtlCol="0" anchor="t"/>
          <a:lstStyle/>
          <a:p>
            <a:pPr marL="0" indent="0">
              <a:lnSpc>
                <a:spcPts val="5000"/>
              </a:lnSpc>
              <a:buNone/>
            </a:pPr>
            <a:r>
              <a:rPr lang="en-US" sz="4000" dirty="0">
                <a:solidFill>
                  <a:srgbClr val="F2F2F3"/>
                </a:solidFill>
                <a:latin typeface="Poppins Light" pitchFamily="34" charset="0"/>
                <a:ea typeface="Poppins Light" pitchFamily="34" charset="-122"/>
                <a:cs typeface="Poppins Light" pitchFamily="34" charset="-120"/>
              </a:rPr>
              <a:t>Model Training: Steps and Hyperparameter Tuning</a:t>
            </a:r>
            <a:endParaRPr lang="en-US" sz="4000" dirty="0"/>
          </a:p>
        </p:txBody>
      </p:sp>
      <p:sp>
        <p:nvSpPr>
          <p:cNvPr id="4" name="Text 1"/>
          <p:cNvSpPr/>
          <p:nvPr/>
        </p:nvSpPr>
        <p:spPr>
          <a:xfrm>
            <a:off x="6203275" y="2150507"/>
            <a:ext cx="7710249" cy="1965960"/>
          </a:xfrm>
          <a:prstGeom prst="rect">
            <a:avLst/>
          </a:prstGeom>
          <a:noFill/>
          <a:ln/>
        </p:spPr>
        <p:txBody>
          <a:bodyPr wrap="square" lIns="0" tIns="0" rIns="0" bIns="0" rtlCol="0" anchor="t"/>
          <a:lstStyle/>
          <a:p>
            <a:pPr marL="0" indent="0">
              <a:lnSpc>
                <a:spcPts val="2550"/>
              </a:lnSpc>
              <a:buNone/>
            </a:pPr>
            <a:r>
              <a:rPr lang="en-US" sz="1600" dirty="0">
                <a:solidFill>
                  <a:srgbClr val="E5E0DF"/>
                </a:solidFill>
                <a:latin typeface="Roboto Light" pitchFamily="34" charset="0"/>
                <a:ea typeface="Roboto Light" pitchFamily="34" charset="-122"/>
                <a:cs typeface="Roboto Light" pitchFamily="34" charset="-120"/>
              </a:rPr>
              <a:t>Model training involves several key steps, including data splitting into train/validation/test sets (e.g., 70/15/15 split), hyperparameter tuning using techniques like grid search, random search, and Bayesian optimization, and cross-validation to ensure model robustness. Regularization (L1/L2) is crucial to prevent overfitting. Grid search can be used to find the optimal hyperparameters for XGBoost, such as learning rate and max depth.</a:t>
            </a:r>
            <a:endParaRPr lang="en-US" sz="1600" dirty="0"/>
          </a:p>
        </p:txBody>
      </p:sp>
      <p:sp>
        <p:nvSpPr>
          <p:cNvPr id="5" name="Text 2"/>
          <p:cNvSpPr/>
          <p:nvPr/>
        </p:nvSpPr>
        <p:spPr>
          <a:xfrm>
            <a:off x="6203275" y="4449247"/>
            <a:ext cx="3701534" cy="675918"/>
          </a:xfrm>
          <a:prstGeom prst="rect">
            <a:avLst/>
          </a:prstGeom>
          <a:noFill/>
          <a:ln/>
        </p:spPr>
        <p:txBody>
          <a:bodyPr wrap="none" lIns="0" tIns="0" rIns="0" bIns="0" rtlCol="0" anchor="t"/>
          <a:lstStyle/>
          <a:p>
            <a:pPr marL="0" indent="0" algn="ctr">
              <a:lnSpc>
                <a:spcPts val="5300"/>
              </a:lnSpc>
              <a:buNone/>
            </a:pPr>
            <a:r>
              <a:rPr lang="en-US" sz="5300" dirty="0">
                <a:solidFill>
                  <a:srgbClr val="E5E0DF"/>
                </a:solidFill>
                <a:latin typeface="Poppins Light" pitchFamily="34" charset="0"/>
                <a:ea typeface="Poppins Light" pitchFamily="34" charset="-122"/>
                <a:cs typeface="Poppins Light" pitchFamily="34" charset="-120"/>
              </a:rPr>
              <a:t>70</a:t>
            </a:r>
            <a:endParaRPr lang="en-US" sz="5300" dirty="0"/>
          </a:p>
        </p:txBody>
      </p:sp>
      <p:sp>
        <p:nvSpPr>
          <p:cNvPr id="6" name="Text 3"/>
          <p:cNvSpPr/>
          <p:nvPr/>
        </p:nvSpPr>
        <p:spPr>
          <a:xfrm>
            <a:off x="6773823" y="5381149"/>
            <a:ext cx="2560320" cy="319921"/>
          </a:xfrm>
          <a:prstGeom prst="rect">
            <a:avLst/>
          </a:prstGeom>
          <a:noFill/>
          <a:ln/>
        </p:spPr>
        <p:txBody>
          <a:bodyPr wrap="none" lIns="0" tIns="0" rIns="0" bIns="0" rtlCol="0" anchor="t"/>
          <a:lstStyle/>
          <a:p>
            <a:pPr marL="0" indent="0" algn="ctr">
              <a:lnSpc>
                <a:spcPts val="2500"/>
              </a:lnSpc>
              <a:buNone/>
            </a:pPr>
            <a:r>
              <a:rPr lang="en-US" sz="2000" dirty="0">
                <a:solidFill>
                  <a:srgbClr val="E5E0DF"/>
                </a:solidFill>
                <a:latin typeface="Poppins Light" pitchFamily="34" charset="0"/>
                <a:ea typeface="Poppins Light" pitchFamily="34" charset="-122"/>
                <a:cs typeface="Poppins Light" pitchFamily="34" charset="-120"/>
              </a:rPr>
              <a:t>Training</a:t>
            </a:r>
            <a:endParaRPr lang="en-US" sz="2000" dirty="0"/>
          </a:p>
        </p:txBody>
      </p:sp>
      <p:sp>
        <p:nvSpPr>
          <p:cNvPr id="7" name="Text 4"/>
          <p:cNvSpPr/>
          <p:nvPr/>
        </p:nvSpPr>
        <p:spPr>
          <a:xfrm>
            <a:off x="10211991" y="4449247"/>
            <a:ext cx="3701534" cy="675918"/>
          </a:xfrm>
          <a:prstGeom prst="rect">
            <a:avLst/>
          </a:prstGeom>
          <a:noFill/>
          <a:ln/>
        </p:spPr>
        <p:txBody>
          <a:bodyPr wrap="none" lIns="0" tIns="0" rIns="0" bIns="0" rtlCol="0" anchor="t"/>
          <a:lstStyle/>
          <a:p>
            <a:pPr marL="0" indent="0" algn="ctr">
              <a:lnSpc>
                <a:spcPts val="5300"/>
              </a:lnSpc>
              <a:buNone/>
            </a:pPr>
            <a:r>
              <a:rPr lang="en-US" sz="5300" dirty="0">
                <a:solidFill>
                  <a:srgbClr val="E5E0DF"/>
                </a:solidFill>
                <a:latin typeface="Poppins Light" pitchFamily="34" charset="0"/>
                <a:ea typeface="Poppins Light" pitchFamily="34" charset="-122"/>
                <a:cs typeface="Poppins Light" pitchFamily="34" charset="-120"/>
              </a:rPr>
              <a:t>15</a:t>
            </a:r>
            <a:endParaRPr lang="en-US" sz="5300" dirty="0"/>
          </a:p>
        </p:txBody>
      </p:sp>
      <p:sp>
        <p:nvSpPr>
          <p:cNvPr id="8" name="Text 5"/>
          <p:cNvSpPr/>
          <p:nvPr/>
        </p:nvSpPr>
        <p:spPr>
          <a:xfrm>
            <a:off x="10782538" y="5381149"/>
            <a:ext cx="2560320" cy="319921"/>
          </a:xfrm>
          <a:prstGeom prst="rect">
            <a:avLst/>
          </a:prstGeom>
          <a:noFill/>
          <a:ln/>
        </p:spPr>
        <p:txBody>
          <a:bodyPr wrap="none" lIns="0" tIns="0" rIns="0" bIns="0" rtlCol="0" anchor="t"/>
          <a:lstStyle/>
          <a:p>
            <a:pPr marL="0" indent="0" algn="ctr">
              <a:lnSpc>
                <a:spcPts val="2500"/>
              </a:lnSpc>
              <a:buNone/>
            </a:pPr>
            <a:r>
              <a:rPr lang="en-US" sz="2000" dirty="0">
                <a:solidFill>
                  <a:srgbClr val="E5E0DF"/>
                </a:solidFill>
                <a:latin typeface="Poppins Light" pitchFamily="34" charset="0"/>
                <a:ea typeface="Poppins Light" pitchFamily="34" charset="-122"/>
                <a:cs typeface="Poppins Light" pitchFamily="34" charset="-120"/>
              </a:rPr>
              <a:t>Validation</a:t>
            </a:r>
            <a:endParaRPr lang="en-US" sz="2000" dirty="0"/>
          </a:p>
        </p:txBody>
      </p:sp>
      <p:sp>
        <p:nvSpPr>
          <p:cNvPr id="9" name="Text 6"/>
          <p:cNvSpPr/>
          <p:nvPr/>
        </p:nvSpPr>
        <p:spPr>
          <a:xfrm>
            <a:off x="8207573" y="6417945"/>
            <a:ext cx="3701534" cy="675918"/>
          </a:xfrm>
          <a:prstGeom prst="rect">
            <a:avLst/>
          </a:prstGeom>
          <a:noFill/>
          <a:ln/>
        </p:spPr>
        <p:txBody>
          <a:bodyPr wrap="none" lIns="0" tIns="0" rIns="0" bIns="0" rtlCol="0" anchor="t"/>
          <a:lstStyle/>
          <a:p>
            <a:pPr marL="0" indent="0" algn="ctr">
              <a:lnSpc>
                <a:spcPts val="5300"/>
              </a:lnSpc>
              <a:buNone/>
            </a:pPr>
            <a:r>
              <a:rPr lang="en-US" sz="5300" dirty="0">
                <a:solidFill>
                  <a:srgbClr val="E5E0DF"/>
                </a:solidFill>
                <a:latin typeface="Poppins Light" pitchFamily="34" charset="0"/>
                <a:ea typeface="Poppins Light" pitchFamily="34" charset="-122"/>
                <a:cs typeface="Poppins Light" pitchFamily="34" charset="-120"/>
              </a:rPr>
              <a:t>15</a:t>
            </a:r>
            <a:endParaRPr lang="en-US" sz="5300" dirty="0"/>
          </a:p>
        </p:txBody>
      </p:sp>
      <p:sp>
        <p:nvSpPr>
          <p:cNvPr id="10" name="Text 7"/>
          <p:cNvSpPr/>
          <p:nvPr/>
        </p:nvSpPr>
        <p:spPr>
          <a:xfrm>
            <a:off x="8778121" y="7349847"/>
            <a:ext cx="2560320" cy="319921"/>
          </a:xfrm>
          <a:prstGeom prst="rect">
            <a:avLst/>
          </a:prstGeom>
          <a:noFill/>
          <a:ln/>
        </p:spPr>
        <p:txBody>
          <a:bodyPr wrap="none" lIns="0" tIns="0" rIns="0" bIns="0" rtlCol="0" anchor="t"/>
          <a:lstStyle/>
          <a:p>
            <a:pPr marL="0" indent="0" algn="ctr">
              <a:lnSpc>
                <a:spcPts val="2500"/>
              </a:lnSpc>
              <a:buNone/>
            </a:pPr>
            <a:r>
              <a:rPr lang="en-US" sz="2000" dirty="0">
                <a:solidFill>
                  <a:srgbClr val="E5E0DF"/>
                </a:solidFill>
                <a:latin typeface="Poppins Light" pitchFamily="34" charset="0"/>
                <a:ea typeface="Poppins Light" pitchFamily="34" charset="-122"/>
                <a:cs typeface="Poppins Light" pitchFamily="34" charset="-120"/>
              </a:rPr>
              <a:t>Test</a:t>
            </a:r>
            <a:endParaRPr lang="en-US" sz="2000" dirty="0"/>
          </a:p>
        </p:txBody>
      </p:sp>
      <p:sp>
        <p:nvSpPr>
          <p:cNvPr id="11" name="Shape 11">
            <a:extLst>
              <a:ext uri="{FF2B5EF4-FFF2-40B4-BE49-F238E27FC236}">
                <a16:creationId xmlns:a16="http://schemas.microsoft.com/office/drawing/2014/main" id="{0F67D517-048F-8359-6354-146E3F5AE9FE}"/>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2" name="Text 13">
            <a:extLst>
              <a:ext uri="{FF2B5EF4-FFF2-40B4-BE49-F238E27FC236}">
                <a16:creationId xmlns:a16="http://schemas.microsoft.com/office/drawing/2014/main" id="{6F419261-B0B6-AA2C-8658-06B9B843B1E0}"/>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7829" y="573286"/>
            <a:ext cx="13174742" cy="1299686"/>
          </a:xfrm>
          <a:prstGeom prst="rect">
            <a:avLst/>
          </a:prstGeom>
          <a:noFill/>
          <a:ln/>
        </p:spPr>
        <p:txBody>
          <a:bodyPr wrap="square" lIns="0" tIns="0" rIns="0" bIns="0" rtlCol="0" anchor="t"/>
          <a:lstStyle/>
          <a:p>
            <a:pPr marL="0" indent="0">
              <a:lnSpc>
                <a:spcPts val="5100"/>
              </a:lnSpc>
              <a:buNone/>
            </a:pPr>
            <a:r>
              <a:rPr lang="en-US" sz="4050" dirty="0">
                <a:solidFill>
                  <a:srgbClr val="F2F2F3"/>
                </a:solidFill>
                <a:latin typeface="Poppins Light" pitchFamily="34" charset="0"/>
                <a:ea typeface="Poppins Light" pitchFamily="34" charset="-122"/>
                <a:cs typeface="Poppins Light" pitchFamily="34" charset="-120"/>
              </a:rPr>
              <a:t>Performance Metrics: Evaluating Model Effectiveness</a:t>
            </a:r>
            <a:endParaRPr lang="en-US" sz="4050" dirty="0"/>
          </a:p>
        </p:txBody>
      </p:sp>
      <p:sp>
        <p:nvSpPr>
          <p:cNvPr id="3" name="Text 1"/>
          <p:cNvSpPr/>
          <p:nvPr/>
        </p:nvSpPr>
        <p:spPr>
          <a:xfrm>
            <a:off x="727829" y="2288858"/>
            <a:ext cx="13174742" cy="1331119"/>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Roboto Light" pitchFamily="34" charset="0"/>
                <a:ea typeface="Roboto Light" pitchFamily="34" charset="-122"/>
                <a:cs typeface="Roboto Light" pitchFamily="34" charset="-120"/>
              </a:rPr>
              <a:t>Evaluating model effectiveness requires the use of various performance metrics. Accuracy measures the overall correctness of predictions, while precision assesses the ability to correctly predict on-time deliveries. Recall measures the ability to identify all on-time deliveries, and the F1-score is the harmonic mean of precision and recall. Other relevant metrics include AUC-ROC, and a confusion matrix visualizes performance with True Positives, False Positives, True Negatives, and False Negatives. Comparing performance metrics across different models is essential.</a:t>
            </a:r>
            <a:endParaRPr lang="en-US" sz="1600" dirty="0"/>
          </a:p>
        </p:txBody>
      </p:sp>
      <p:sp>
        <p:nvSpPr>
          <p:cNvPr id="4" name="Shape 2"/>
          <p:cNvSpPr/>
          <p:nvPr/>
        </p:nvSpPr>
        <p:spPr>
          <a:xfrm>
            <a:off x="727829" y="3853934"/>
            <a:ext cx="2195751" cy="1198126"/>
          </a:xfrm>
          <a:prstGeom prst="roundRect">
            <a:avLst>
              <a:gd name="adj" fmla="val 7290"/>
            </a:avLst>
          </a:prstGeom>
          <a:solidFill>
            <a:srgbClr val="3D3D42"/>
          </a:solidFill>
          <a:ln w="7620">
            <a:solidFill>
              <a:srgbClr val="56565B"/>
            </a:solidFill>
            <a:prstDash val="solid"/>
          </a:ln>
        </p:spPr>
      </p:sp>
      <p:sp>
        <p:nvSpPr>
          <p:cNvPr id="5" name="Text 3"/>
          <p:cNvSpPr/>
          <p:nvPr/>
        </p:nvSpPr>
        <p:spPr>
          <a:xfrm>
            <a:off x="943332" y="4245054"/>
            <a:ext cx="75962" cy="415766"/>
          </a:xfrm>
          <a:prstGeom prst="rect">
            <a:avLst/>
          </a:prstGeom>
          <a:noFill/>
          <a:ln/>
        </p:spPr>
        <p:txBody>
          <a:bodyPr wrap="none" lIns="0" tIns="0" rIns="0" bIns="0" rtlCol="0" anchor="t"/>
          <a:lstStyle/>
          <a:p>
            <a:pPr marL="0" indent="0" algn="ctr">
              <a:lnSpc>
                <a:spcPts val="3250"/>
              </a:lnSpc>
              <a:buNone/>
            </a:pPr>
            <a:r>
              <a:rPr lang="en-US" sz="2000" dirty="0">
                <a:solidFill>
                  <a:srgbClr val="E5E0DF"/>
                </a:solidFill>
                <a:latin typeface="Poppins Light" pitchFamily="34" charset="0"/>
                <a:ea typeface="Poppins Light" pitchFamily="34" charset="-122"/>
                <a:cs typeface="Poppins Light" pitchFamily="34" charset="-120"/>
              </a:rPr>
              <a:t>1</a:t>
            </a:r>
            <a:endParaRPr lang="en-US" sz="2000" dirty="0"/>
          </a:p>
        </p:txBody>
      </p:sp>
      <p:sp>
        <p:nvSpPr>
          <p:cNvPr id="6" name="Text 4"/>
          <p:cNvSpPr/>
          <p:nvPr/>
        </p:nvSpPr>
        <p:spPr>
          <a:xfrm>
            <a:off x="3131463" y="4061817"/>
            <a:ext cx="1744385"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Accuracy</a:t>
            </a:r>
            <a:endParaRPr lang="en-US" sz="2000" dirty="0"/>
          </a:p>
        </p:txBody>
      </p:sp>
      <p:sp>
        <p:nvSpPr>
          <p:cNvPr id="7" name="Text 5"/>
          <p:cNvSpPr/>
          <p:nvPr/>
        </p:nvSpPr>
        <p:spPr>
          <a:xfrm>
            <a:off x="3131463" y="4511397"/>
            <a:ext cx="1744385"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Overall correctness</a:t>
            </a:r>
            <a:endParaRPr lang="en-US" sz="1600" dirty="0"/>
          </a:p>
        </p:txBody>
      </p:sp>
      <p:sp>
        <p:nvSpPr>
          <p:cNvPr id="8" name="Shape 6"/>
          <p:cNvSpPr/>
          <p:nvPr/>
        </p:nvSpPr>
        <p:spPr>
          <a:xfrm>
            <a:off x="3027521" y="5042535"/>
            <a:ext cx="10771108" cy="11430"/>
          </a:xfrm>
          <a:prstGeom prst="roundRect">
            <a:avLst>
              <a:gd name="adj" fmla="val 764178"/>
            </a:avLst>
          </a:prstGeom>
          <a:solidFill>
            <a:srgbClr val="56565B"/>
          </a:solidFill>
          <a:ln/>
        </p:spPr>
      </p:sp>
      <p:sp>
        <p:nvSpPr>
          <p:cNvPr id="9" name="Shape 7"/>
          <p:cNvSpPr/>
          <p:nvPr/>
        </p:nvSpPr>
        <p:spPr>
          <a:xfrm>
            <a:off x="727829" y="5156002"/>
            <a:ext cx="4391501" cy="1198126"/>
          </a:xfrm>
          <a:prstGeom prst="roundRect">
            <a:avLst>
              <a:gd name="adj" fmla="val 7290"/>
            </a:avLst>
          </a:prstGeom>
          <a:solidFill>
            <a:srgbClr val="3D3D42"/>
          </a:solidFill>
          <a:ln w="7620">
            <a:solidFill>
              <a:srgbClr val="56565B"/>
            </a:solidFill>
            <a:prstDash val="solid"/>
          </a:ln>
        </p:spPr>
      </p:sp>
      <p:sp>
        <p:nvSpPr>
          <p:cNvPr id="10" name="Text 8"/>
          <p:cNvSpPr/>
          <p:nvPr/>
        </p:nvSpPr>
        <p:spPr>
          <a:xfrm>
            <a:off x="943332" y="5547122"/>
            <a:ext cx="148709" cy="415766"/>
          </a:xfrm>
          <a:prstGeom prst="rect">
            <a:avLst/>
          </a:prstGeom>
          <a:noFill/>
          <a:ln/>
        </p:spPr>
        <p:txBody>
          <a:bodyPr wrap="none" lIns="0" tIns="0" rIns="0" bIns="0" rtlCol="0" anchor="t"/>
          <a:lstStyle/>
          <a:p>
            <a:pPr marL="0" indent="0" algn="ctr">
              <a:lnSpc>
                <a:spcPts val="3250"/>
              </a:lnSpc>
              <a:buNone/>
            </a:pPr>
            <a:r>
              <a:rPr lang="en-US" sz="2000" dirty="0">
                <a:solidFill>
                  <a:srgbClr val="E5E0DF"/>
                </a:solidFill>
                <a:latin typeface="Poppins Light" pitchFamily="34" charset="0"/>
                <a:ea typeface="Poppins Light" pitchFamily="34" charset="-122"/>
                <a:cs typeface="Poppins Light" pitchFamily="34" charset="-120"/>
              </a:rPr>
              <a:t>2</a:t>
            </a:r>
            <a:endParaRPr lang="en-US" sz="2000" dirty="0"/>
          </a:p>
        </p:txBody>
      </p:sp>
      <p:sp>
        <p:nvSpPr>
          <p:cNvPr id="11" name="Text 9"/>
          <p:cNvSpPr/>
          <p:nvPr/>
        </p:nvSpPr>
        <p:spPr>
          <a:xfrm>
            <a:off x="5327213" y="5363885"/>
            <a:ext cx="2478524"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Precision</a:t>
            </a:r>
            <a:endParaRPr lang="en-US" sz="2000" dirty="0"/>
          </a:p>
        </p:txBody>
      </p:sp>
      <p:sp>
        <p:nvSpPr>
          <p:cNvPr id="12" name="Text 10"/>
          <p:cNvSpPr/>
          <p:nvPr/>
        </p:nvSpPr>
        <p:spPr>
          <a:xfrm>
            <a:off x="5327213" y="5813465"/>
            <a:ext cx="2478524"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Correct on-time predictions</a:t>
            </a:r>
            <a:endParaRPr lang="en-US" sz="1600" dirty="0"/>
          </a:p>
        </p:txBody>
      </p:sp>
      <p:sp>
        <p:nvSpPr>
          <p:cNvPr id="13" name="Shape 11"/>
          <p:cNvSpPr/>
          <p:nvPr/>
        </p:nvSpPr>
        <p:spPr>
          <a:xfrm>
            <a:off x="5223272" y="6344603"/>
            <a:ext cx="8575358" cy="11430"/>
          </a:xfrm>
          <a:prstGeom prst="roundRect">
            <a:avLst>
              <a:gd name="adj" fmla="val 764178"/>
            </a:avLst>
          </a:prstGeom>
          <a:solidFill>
            <a:srgbClr val="56565B"/>
          </a:solidFill>
          <a:ln/>
        </p:spPr>
      </p:sp>
      <p:sp>
        <p:nvSpPr>
          <p:cNvPr id="14" name="Shape 12"/>
          <p:cNvSpPr/>
          <p:nvPr/>
        </p:nvSpPr>
        <p:spPr>
          <a:xfrm>
            <a:off x="727829" y="6458069"/>
            <a:ext cx="6587371" cy="1198126"/>
          </a:xfrm>
          <a:prstGeom prst="roundRect">
            <a:avLst>
              <a:gd name="adj" fmla="val 7290"/>
            </a:avLst>
          </a:prstGeom>
          <a:solidFill>
            <a:srgbClr val="3D3D42"/>
          </a:solidFill>
          <a:ln w="7620">
            <a:solidFill>
              <a:srgbClr val="56565B"/>
            </a:solidFill>
            <a:prstDash val="solid"/>
          </a:ln>
        </p:spPr>
      </p:sp>
      <p:sp>
        <p:nvSpPr>
          <p:cNvPr id="15" name="Text 13"/>
          <p:cNvSpPr/>
          <p:nvPr/>
        </p:nvSpPr>
        <p:spPr>
          <a:xfrm>
            <a:off x="943332" y="6849189"/>
            <a:ext cx="152162" cy="415766"/>
          </a:xfrm>
          <a:prstGeom prst="rect">
            <a:avLst/>
          </a:prstGeom>
          <a:noFill/>
          <a:ln/>
        </p:spPr>
        <p:txBody>
          <a:bodyPr wrap="none" lIns="0" tIns="0" rIns="0" bIns="0" rtlCol="0" anchor="t"/>
          <a:lstStyle/>
          <a:p>
            <a:pPr marL="0" indent="0" algn="ctr">
              <a:lnSpc>
                <a:spcPts val="3250"/>
              </a:lnSpc>
              <a:buNone/>
            </a:pPr>
            <a:r>
              <a:rPr lang="en-US" sz="2000" dirty="0">
                <a:solidFill>
                  <a:srgbClr val="E5E0DF"/>
                </a:solidFill>
                <a:latin typeface="Poppins Light" pitchFamily="34" charset="0"/>
                <a:ea typeface="Poppins Light" pitchFamily="34" charset="-122"/>
                <a:cs typeface="Poppins Light" pitchFamily="34" charset="-120"/>
              </a:rPr>
              <a:t>3</a:t>
            </a:r>
            <a:endParaRPr lang="en-US" sz="2000" dirty="0"/>
          </a:p>
        </p:txBody>
      </p:sp>
      <p:sp>
        <p:nvSpPr>
          <p:cNvPr id="16" name="Text 14"/>
          <p:cNvSpPr/>
          <p:nvPr/>
        </p:nvSpPr>
        <p:spPr>
          <a:xfrm>
            <a:off x="7523083" y="6665952"/>
            <a:ext cx="2501146"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Recall</a:t>
            </a:r>
            <a:endParaRPr lang="en-US" sz="2000" dirty="0"/>
          </a:p>
        </p:txBody>
      </p:sp>
      <p:sp>
        <p:nvSpPr>
          <p:cNvPr id="17" name="Text 15"/>
          <p:cNvSpPr/>
          <p:nvPr/>
        </p:nvSpPr>
        <p:spPr>
          <a:xfrm>
            <a:off x="7523083" y="7115532"/>
            <a:ext cx="2501146"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Ability to identify all on-time</a:t>
            </a:r>
            <a:endParaRPr lang="en-US" sz="1600" dirty="0"/>
          </a:p>
        </p:txBody>
      </p:sp>
      <p:sp>
        <p:nvSpPr>
          <p:cNvPr id="18" name="Shape 11">
            <a:extLst>
              <a:ext uri="{FF2B5EF4-FFF2-40B4-BE49-F238E27FC236}">
                <a16:creationId xmlns:a16="http://schemas.microsoft.com/office/drawing/2014/main" id="{C243587D-1DBB-1A05-49B2-9BB2D141E6A3}"/>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9" name="Text 13">
            <a:extLst>
              <a:ext uri="{FF2B5EF4-FFF2-40B4-BE49-F238E27FC236}">
                <a16:creationId xmlns:a16="http://schemas.microsoft.com/office/drawing/2014/main" id="{FDFFAC7A-D80C-D526-068A-DBD6B2F9C2AE}"/>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489" y="620435"/>
            <a:ext cx="7723823" cy="1902023"/>
          </a:xfrm>
          <a:prstGeom prst="rect">
            <a:avLst/>
          </a:prstGeom>
          <a:noFill/>
          <a:ln/>
        </p:spPr>
        <p:txBody>
          <a:bodyPr wrap="square" lIns="0" tIns="0" rIns="0" bIns="0" rtlCol="0" anchor="t"/>
          <a:lstStyle/>
          <a:p>
            <a:pPr marL="0" indent="0">
              <a:lnSpc>
                <a:spcPts val="4950"/>
              </a:lnSpc>
              <a:buNone/>
            </a:pPr>
            <a:r>
              <a:rPr lang="en-US" sz="3950" dirty="0">
                <a:solidFill>
                  <a:srgbClr val="F2F2F3"/>
                </a:solidFill>
                <a:latin typeface="Poppins Light" pitchFamily="34" charset="0"/>
                <a:ea typeface="Poppins Light" pitchFamily="34" charset="-122"/>
                <a:cs typeface="Poppins Light" pitchFamily="34" charset="-120"/>
              </a:rPr>
              <a:t>Problem Statement: The Challenges of Predicting On-Time Delivery</a:t>
            </a:r>
            <a:endParaRPr lang="en-US" sz="3950" dirty="0"/>
          </a:p>
        </p:txBody>
      </p:sp>
      <p:sp>
        <p:nvSpPr>
          <p:cNvPr id="4" name="Shape 1"/>
          <p:cNvSpPr/>
          <p:nvPr/>
        </p:nvSpPr>
        <p:spPr>
          <a:xfrm>
            <a:off x="6196489" y="3055025"/>
            <a:ext cx="456486" cy="456486"/>
          </a:xfrm>
          <a:prstGeom prst="roundRect">
            <a:avLst>
              <a:gd name="adj" fmla="val 18668"/>
            </a:avLst>
          </a:prstGeom>
          <a:solidFill>
            <a:srgbClr val="3D3D42"/>
          </a:solidFill>
          <a:ln w="7620">
            <a:solidFill>
              <a:srgbClr val="56565B"/>
            </a:solidFill>
            <a:prstDash val="solid"/>
          </a:ln>
        </p:spPr>
      </p:sp>
      <p:sp>
        <p:nvSpPr>
          <p:cNvPr id="5" name="Text 2"/>
          <p:cNvSpPr/>
          <p:nvPr/>
        </p:nvSpPr>
        <p:spPr>
          <a:xfrm>
            <a:off x="6380202" y="3131106"/>
            <a:ext cx="88940" cy="304324"/>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1</a:t>
            </a:r>
            <a:endParaRPr lang="en-US" sz="2350" dirty="0"/>
          </a:p>
        </p:txBody>
      </p:sp>
      <p:sp>
        <p:nvSpPr>
          <p:cNvPr id="6" name="Text 3"/>
          <p:cNvSpPr/>
          <p:nvPr/>
        </p:nvSpPr>
        <p:spPr>
          <a:xfrm>
            <a:off x="6855857" y="3055025"/>
            <a:ext cx="2716649" cy="31694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Complexity of Factors</a:t>
            </a:r>
            <a:endParaRPr lang="en-US" sz="1950" dirty="0"/>
          </a:p>
        </p:txBody>
      </p:sp>
      <p:sp>
        <p:nvSpPr>
          <p:cNvPr id="7" name="Text 4"/>
          <p:cNvSpPr/>
          <p:nvPr/>
        </p:nvSpPr>
        <p:spPr>
          <a:xfrm>
            <a:off x="6855857" y="3493651"/>
            <a:ext cx="3101102" cy="2271951"/>
          </a:xfrm>
          <a:prstGeom prst="rect">
            <a:avLst/>
          </a:prstGeom>
          <a:noFill/>
          <a:ln/>
        </p:spPr>
        <p:txBody>
          <a:bodyPr wrap="square" lIns="0" tIns="0" rIns="0" bIns="0" rtlCol="0" anchor="t"/>
          <a:lstStyle/>
          <a:p>
            <a:pPr marL="0" indent="0">
              <a:lnSpc>
                <a:spcPts val="2550"/>
              </a:lnSpc>
              <a:buNone/>
            </a:pPr>
            <a:r>
              <a:rPr lang="en-US" sz="1550" dirty="0">
                <a:solidFill>
                  <a:srgbClr val="E5E0DF"/>
                </a:solidFill>
                <a:latin typeface="Roboto Light" pitchFamily="34" charset="0"/>
                <a:ea typeface="Roboto Light" pitchFamily="34" charset="-122"/>
                <a:cs typeface="Roboto Light" pitchFamily="34" charset="-120"/>
              </a:rPr>
              <a:t>Numerous interconnected variables influence delivery times, making accurate prediction a complex task. These include weather, traffic, supply chain bottlenecks, and warehouse inefficiencies.</a:t>
            </a:r>
            <a:endParaRPr lang="en-US" sz="1550" dirty="0"/>
          </a:p>
        </p:txBody>
      </p:sp>
      <p:sp>
        <p:nvSpPr>
          <p:cNvPr id="8" name="Shape 5"/>
          <p:cNvSpPr/>
          <p:nvPr/>
        </p:nvSpPr>
        <p:spPr>
          <a:xfrm>
            <a:off x="10159841" y="3055025"/>
            <a:ext cx="456486" cy="456486"/>
          </a:xfrm>
          <a:prstGeom prst="roundRect">
            <a:avLst>
              <a:gd name="adj" fmla="val 18668"/>
            </a:avLst>
          </a:prstGeom>
          <a:solidFill>
            <a:srgbClr val="3D3D42"/>
          </a:solidFill>
          <a:ln w="7620">
            <a:solidFill>
              <a:srgbClr val="56565B"/>
            </a:solidFill>
            <a:prstDash val="solid"/>
          </a:ln>
        </p:spPr>
      </p:sp>
      <p:sp>
        <p:nvSpPr>
          <p:cNvPr id="9" name="Text 6"/>
          <p:cNvSpPr/>
          <p:nvPr/>
        </p:nvSpPr>
        <p:spPr>
          <a:xfrm>
            <a:off x="10300930" y="3131106"/>
            <a:ext cx="174188" cy="304324"/>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2</a:t>
            </a:r>
            <a:endParaRPr lang="en-US" sz="2350" dirty="0"/>
          </a:p>
        </p:txBody>
      </p:sp>
      <p:sp>
        <p:nvSpPr>
          <p:cNvPr id="10" name="Text 7"/>
          <p:cNvSpPr/>
          <p:nvPr/>
        </p:nvSpPr>
        <p:spPr>
          <a:xfrm>
            <a:off x="10819209" y="3055025"/>
            <a:ext cx="2883218" cy="31694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Data Scarcity &amp; Quality</a:t>
            </a:r>
            <a:endParaRPr lang="en-US" sz="1950" dirty="0"/>
          </a:p>
        </p:txBody>
      </p:sp>
      <p:sp>
        <p:nvSpPr>
          <p:cNvPr id="11" name="Text 8"/>
          <p:cNvSpPr/>
          <p:nvPr/>
        </p:nvSpPr>
        <p:spPr>
          <a:xfrm>
            <a:off x="10819209" y="3493651"/>
            <a:ext cx="3101102" cy="1947386"/>
          </a:xfrm>
          <a:prstGeom prst="rect">
            <a:avLst/>
          </a:prstGeom>
          <a:noFill/>
          <a:ln/>
        </p:spPr>
        <p:txBody>
          <a:bodyPr wrap="square" lIns="0" tIns="0" rIns="0" bIns="0" rtlCol="0" anchor="t"/>
          <a:lstStyle/>
          <a:p>
            <a:pPr marL="0" indent="0">
              <a:lnSpc>
                <a:spcPts val="2550"/>
              </a:lnSpc>
              <a:buNone/>
            </a:pPr>
            <a:r>
              <a:rPr lang="en-US" sz="1550" dirty="0">
                <a:solidFill>
                  <a:srgbClr val="E5E0DF"/>
                </a:solidFill>
                <a:latin typeface="Roboto Light" pitchFamily="34" charset="0"/>
                <a:ea typeface="Roboto Light" pitchFamily="34" charset="-122"/>
                <a:cs typeface="Roboto Light" pitchFamily="34" charset="-120"/>
              </a:rPr>
              <a:t>Historical data may be incomplete, inconsistent, or biased, leading to inaccurate predictions. Moreover, the sheer volume of data can be overwhelming and difficult to process efficiently.</a:t>
            </a:r>
            <a:endParaRPr lang="en-US" sz="1550" dirty="0"/>
          </a:p>
        </p:txBody>
      </p:sp>
      <p:sp>
        <p:nvSpPr>
          <p:cNvPr id="12" name="Shape 9"/>
          <p:cNvSpPr/>
          <p:nvPr/>
        </p:nvSpPr>
        <p:spPr>
          <a:xfrm>
            <a:off x="6196489" y="6196727"/>
            <a:ext cx="456486" cy="456486"/>
          </a:xfrm>
          <a:prstGeom prst="roundRect">
            <a:avLst>
              <a:gd name="adj" fmla="val 18668"/>
            </a:avLst>
          </a:prstGeom>
          <a:solidFill>
            <a:srgbClr val="3D3D42"/>
          </a:solidFill>
          <a:ln w="7620">
            <a:solidFill>
              <a:srgbClr val="56565B"/>
            </a:solidFill>
            <a:prstDash val="solid"/>
          </a:ln>
        </p:spPr>
      </p:sp>
      <p:sp>
        <p:nvSpPr>
          <p:cNvPr id="13" name="Text 10"/>
          <p:cNvSpPr/>
          <p:nvPr/>
        </p:nvSpPr>
        <p:spPr>
          <a:xfrm>
            <a:off x="6335673" y="6272808"/>
            <a:ext cx="178118" cy="304324"/>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3</a:t>
            </a:r>
            <a:endParaRPr lang="en-US" sz="2350" dirty="0"/>
          </a:p>
        </p:txBody>
      </p:sp>
      <p:sp>
        <p:nvSpPr>
          <p:cNvPr id="14" name="Text 11"/>
          <p:cNvSpPr/>
          <p:nvPr/>
        </p:nvSpPr>
        <p:spPr>
          <a:xfrm>
            <a:off x="6855857" y="6196727"/>
            <a:ext cx="2536269" cy="316944"/>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External Variables</a:t>
            </a:r>
            <a:endParaRPr lang="en-US" sz="1950" dirty="0"/>
          </a:p>
        </p:txBody>
      </p:sp>
      <p:sp>
        <p:nvSpPr>
          <p:cNvPr id="15" name="Text 12"/>
          <p:cNvSpPr/>
          <p:nvPr/>
        </p:nvSpPr>
        <p:spPr>
          <a:xfrm>
            <a:off x="6855857" y="6635353"/>
            <a:ext cx="7064454" cy="973693"/>
          </a:xfrm>
          <a:prstGeom prst="rect">
            <a:avLst/>
          </a:prstGeom>
          <a:noFill/>
          <a:ln/>
        </p:spPr>
        <p:txBody>
          <a:bodyPr wrap="square" lIns="0" tIns="0" rIns="0" bIns="0" rtlCol="0" anchor="t"/>
          <a:lstStyle/>
          <a:p>
            <a:pPr marL="0" indent="0">
              <a:lnSpc>
                <a:spcPts val="2550"/>
              </a:lnSpc>
              <a:buNone/>
            </a:pPr>
            <a:r>
              <a:rPr lang="en-US" sz="1550" dirty="0">
                <a:solidFill>
                  <a:srgbClr val="E5E0DF"/>
                </a:solidFill>
                <a:latin typeface="Roboto Light" pitchFamily="34" charset="0"/>
                <a:ea typeface="Roboto Light" pitchFamily="34" charset="-122"/>
                <a:cs typeface="Roboto Light" pitchFamily="34" charset="-120"/>
              </a:rPr>
              <a:t>Unpredictable external factors introduce uncertainty. For example, the 2021 Suez Canal blockage delayed $9.6B worth of goods daily, highlighting the impact of unforeseen events.</a:t>
            </a:r>
            <a:endParaRPr lang="en-US" sz="1550" dirty="0"/>
          </a:p>
        </p:txBody>
      </p:sp>
      <p:sp>
        <p:nvSpPr>
          <p:cNvPr id="16" name="Shape 11">
            <a:extLst>
              <a:ext uri="{FF2B5EF4-FFF2-40B4-BE49-F238E27FC236}">
                <a16:creationId xmlns:a16="http://schemas.microsoft.com/office/drawing/2014/main" id="{5C3AD8FD-7211-119C-BB9A-4082EE019752}"/>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7" name="Text 13">
            <a:extLst>
              <a:ext uri="{FF2B5EF4-FFF2-40B4-BE49-F238E27FC236}">
                <a16:creationId xmlns:a16="http://schemas.microsoft.com/office/drawing/2014/main" id="{5DD522E3-EBD8-26E2-8B43-ED7A286C835F}"/>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1371"/>
            <a:ext cx="7483554"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and Next Steps</a:t>
            </a:r>
            <a:endParaRPr lang="en-US" sz="4450" dirty="0"/>
          </a:p>
        </p:txBody>
      </p:sp>
      <p:sp>
        <p:nvSpPr>
          <p:cNvPr id="4" name="Text 1"/>
          <p:cNvSpPr/>
          <p:nvPr/>
        </p:nvSpPr>
        <p:spPr>
          <a:xfrm>
            <a:off x="793790" y="2490311"/>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In summary, this presentation has covered model performance, feature importance, and key insights for improving delivery predictions. Actionable recommendations for e-commerce businesses include focusing on key factors influencing delivery, such as distance, weather, and time of year. Future work could explore more advanced models like neural networks, incorporate real-time data, and improve feature engineering to further enhance prediction accuracy.</a:t>
            </a:r>
            <a:endParaRPr lang="en-US" sz="1750" dirty="0"/>
          </a:p>
        </p:txBody>
      </p:sp>
      <p:pic>
        <p:nvPicPr>
          <p:cNvPr id="5" name="Image 1" descr="preencoded.png"/>
          <p:cNvPicPr>
            <a:picLocks noChangeAspect="1"/>
          </p:cNvPicPr>
          <p:nvPr/>
        </p:nvPicPr>
        <p:blipFill>
          <a:blip r:embed="rId4"/>
          <a:stretch>
            <a:fillRect/>
          </a:stretch>
        </p:blipFill>
        <p:spPr>
          <a:xfrm>
            <a:off x="793790" y="5285780"/>
            <a:ext cx="566976" cy="566976"/>
          </a:xfrm>
          <a:prstGeom prst="rect">
            <a:avLst/>
          </a:prstGeom>
        </p:spPr>
      </p:pic>
      <p:sp>
        <p:nvSpPr>
          <p:cNvPr id="6" name="Text 2"/>
          <p:cNvSpPr/>
          <p:nvPr/>
        </p:nvSpPr>
        <p:spPr>
          <a:xfrm>
            <a:off x="793790" y="6079569"/>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Neural Networks</a:t>
            </a:r>
            <a:endParaRPr lang="en-US" sz="2200" dirty="0"/>
          </a:p>
        </p:txBody>
      </p:sp>
      <p:pic>
        <p:nvPicPr>
          <p:cNvPr id="7" name="Image 2" descr="preencoded.png"/>
          <p:cNvPicPr>
            <a:picLocks noChangeAspect="1"/>
          </p:cNvPicPr>
          <p:nvPr/>
        </p:nvPicPr>
        <p:blipFill>
          <a:blip r:embed="rId5"/>
          <a:stretch>
            <a:fillRect/>
          </a:stretch>
        </p:blipFill>
        <p:spPr>
          <a:xfrm>
            <a:off x="3425904" y="5285780"/>
            <a:ext cx="566976" cy="566976"/>
          </a:xfrm>
          <a:prstGeom prst="rect">
            <a:avLst/>
          </a:prstGeom>
        </p:spPr>
      </p:pic>
      <p:sp>
        <p:nvSpPr>
          <p:cNvPr id="8" name="Text 3"/>
          <p:cNvSpPr/>
          <p:nvPr/>
        </p:nvSpPr>
        <p:spPr>
          <a:xfrm>
            <a:off x="3425904" y="6079569"/>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Real-time Data</a:t>
            </a:r>
            <a:endParaRPr lang="en-US" sz="2200" dirty="0"/>
          </a:p>
        </p:txBody>
      </p:sp>
      <p:pic>
        <p:nvPicPr>
          <p:cNvPr id="9" name="Image 3" descr="preencoded.png"/>
          <p:cNvPicPr>
            <a:picLocks noChangeAspect="1"/>
          </p:cNvPicPr>
          <p:nvPr/>
        </p:nvPicPr>
        <p:blipFill>
          <a:blip r:embed="rId6"/>
          <a:stretch>
            <a:fillRect/>
          </a:stretch>
        </p:blipFill>
        <p:spPr>
          <a:xfrm>
            <a:off x="6058138" y="5285780"/>
            <a:ext cx="566976" cy="566976"/>
          </a:xfrm>
          <a:prstGeom prst="rect">
            <a:avLst/>
          </a:prstGeom>
        </p:spPr>
      </p:pic>
      <p:sp>
        <p:nvSpPr>
          <p:cNvPr id="10" name="Text 4"/>
          <p:cNvSpPr/>
          <p:nvPr/>
        </p:nvSpPr>
        <p:spPr>
          <a:xfrm>
            <a:off x="6058138" y="6079569"/>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Feature Engineering</a:t>
            </a:r>
            <a:endParaRPr lang="en-US" sz="2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3652" y="505778"/>
            <a:ext cx="9264848" cy="574715"/>
          </a:xfrm>
          <a:prstGeom prst="rect">
            <a:avLst/>
          </a:prstGeom>
          <a:noFill/>
          <a:ln/>
        </p:spPr>
        <p:txBody>
          <a:bodyPr wrap="none" lIns="0" tIns="0" rIns="0" bIns="0" rtlCol="0" anchor="t"/>
          <a:lstStyle/>
          <a:p>
            <a:pPr marL="0" indent="0">
              <a:lnSpc>
                <a:spcPts val="4500"/>
              </a:lnSpc>
              <a:buNone/>
            </a:pPr>
            <a:r>
              <a:rPr lang="en-US" sz="3600" dirty="0">
                <a:solidFill>
                  <a:srgbClr val="F2F2F3"/>
                </a:solidFill>
                <a:latin typeface="Poppins Light" pitchFamily="34" charset="0"/>
                <a:ea typeface="Poppins Light" pitchFamily="34" charset="-122"/>
                <a:cs typeface="Poppins Light" pitchFamily="34" charset="-120"/>
              </a:rPr>
              <a:t>Model Comparison: Performance Metrics</a:t>
            </a:r>
            <a:endParaRPr lang="en-US" sz="3600" dirty="0"/>
          </a:p>
        </p:txBody>
      </p:sp>
      <p:sp>
        <p:nvSpPr>
          <p:cNvPr id="3" name="Text 1"/>
          <p:cNvSpPr/>
          <p:nvPr/>
        </p:nvSpPr>
        <p:spPr>
          <a:xfrm>
            <a:off x="643652" y="1540193"/>
            <a:ext cx="2298978" cy="287298"/>
          </a:xfrm>
          <a:prstGeom prst="rect">
            <a:avLst/>
          </a:prstGeom>
          <a:noFill/>
          <a:ln/>
        </p:spPr>
        <p:txBody>
          <a:bodyPr wrap="none" lIns="0" tIns="0" rIns="0" bIns="0" rtlCol="0" anchor="t"/>
          <a:lstStyle/>
          <a:p>
            <a:pPr marL="0" indent="0">
              <a:lnSpc>
                <a:spcPts val="2250"/>
              </a:lnSpc>
              <a:buNone/>
            </a:pPr>
            <a:r>
              <a:rPr lang="en-US" sz="1800" dirty="0">
                <a:solidFill>
                  <a:srgbClr val="F2F2F3"/>
                </a:solidFill>
                <a:latin typeface="Poppins Light" pitchFamily="34" charset="0"/>
                <a:ea typeface="Poppins Light" pitchFamily="34" charset="-122"/>
                <a:cs typeface="Poppins Light" pitchFamily="34" charset="-120"/>
              </a:rPr>
              <a:t>Overview of Models</a:t>
            </a:r>
            <a:endParaRPr lang="en-US" sz="1800" dirty="0"/>
          </a:p>
        </p:txBody>
      </p:sp>
      <p:sp>
        <p:nvSpPr>
          <p:cNvPr id="4" name="Text 2"/>
          <p:cNvSpPr/>
          <p:nvPr/>
        </p:nvSpPr>
        <p:spPr>
          <a:xfrm>
            <a:off x="643652" y="2011323"/>
            <a:ext cx="6447234" cy="1177290"/>
          </a:xfrm>
          <a:prstGeom prst="rect">
            <a:avLst/>
          </a:prstGeom>
          <a:noFill/>
          <a:ln/>
        </p:spPr>
        <p:txBody>
          <a:bodyPr wrap="squar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We compared six robust models: Logistic Regression, Random Forest, Decision Tree, SVM, KNN, and XG Boost. Each model was evaluated based on its ability to accurately predict on-time deliveries, a crucial factor for customer satisfaction.</a:t>
            </a:r>
            <a:endParaRPr lang="en-US" sz="1400" dirty="0"/>
          </a:p>
        </p:txBody>
      </p:sp>
      <p:sp>
        <p:nvSpPr>
          <p:cNvPr id="5" name="Text 3"/>
          <p:cNvSpPr/>
          <p:nvPr/>
        </p:nvSpPr>
        <p:spPr>
          <a:xfrm>
            <a:off x="7547134" y="1540193"/>
            <a:ext cx="2298978" cy="287298"/>
          </a:xfrm>
          <a:prstGeom prst="rect">
            <a:avLst/>
          </a:prstGeom>
          <a:noFill/>
          <a:ln/>
        </p:spPr>
        <p:txBody>
          <a:bodyPr wrap="none" lIns="0" tIns="0" rIns="0" bIns="0" rtlCol="0" anchor="t"/>
          <a:lstStyle/>
          <a:p>
            <a:pPr marL="0" indent="0">
              <a:lnSpc>
                <a:spcPts val="2250"/>
              </a:lnSpc>
              <a:buNone/>
            </a:pPr>
            <a:r>
              <a:rPr lang="en-US" sz="1800" dirty="0">
                <a:solidFill>
                  <a:srgbClr val="F2F2F3"/>
                </a:solidFill>
                <a:latin typeface="Poppins Light" pitchFamily="34" charset="0"/>
                <a:ea typeface="Poppins Light" pitchFamily="34" charset="-122"/>
                <a:cs typeface="Poppins Light" pitchFamily="34" charset="-120"/>
              </a:rPr>
              <a:t>Key Metrics</a:t>
            </a:r>
            <a:endParaRPr lang="en-US" sz="1800" dirty="0"/>
          </a:p>
        </p:txBody>
      </p:sp>
      <p:sp>
        <p:nvSpPr>
          <p:cNvPr id="6" name="Text 4"/>
          <p:cNvSpPr/>
          <p:nvPr/>
        </p:nvSpPr>
        <p:spPr>
          <a:xfrm>
            <a:off x="7547134" y="2011323"/>
            <a:ext cx="6447234" cy="294323"/>
          </a:xfrm>
          <a:prstGeom prst="rect">
            <a:avLst/>
          </a:prstGeom>
          <a:noFill/>
          <a:ln/>
        </p:spPr>
        <p:txBody>
          <a:bodyPr wrap="none" lIns="0" tIns="0" rIns="0" bIns="0" rtlCol="0" anchor="t"/>
          <a:lstStyle/>
          <a:p>
            <a:pPr marL="342900" indent="-342900">
              <a:lnSpc>
                <a:spcPts val="2300"/>
              </a:lnSpc>
              <a:buSzPct val="100000"/>
              <a:buChar char="•"/>
            </a:pPr>
            <a:r>
              <a:rPr lang="en-US" sz="1400" dirty="0">
                <a:solidFill>
                  <a:srgbClr val="E5E0DF"/>
                </a:solidFill>
                <a:latin typeface="Roboto Light" pitchFamily="34" charset="0"/>
                <a:ea typeface="Roboto Light" pitchFamily="34" charset="-122"/>
                <a:cs typeface="Roboto Light" pitchFamily="34" charset="-120"/>
              </a:rPr>
              <a:t>Accuracy: Overall correctness.</a:t>
            </a:r>
            <a:endParaRPr lang="en-US" sz="1400" dirty="0"/>
          </a:p>
        </p:txBody>
      </p:sp>
      <p:sp>
        <p:nvSpPr>
          <p:cNvPr id="7" name="Text 5"/>
          <p:cNvSpPr/>
          <p:nvPr/>
        </p:nvSpPr>
        <p:spPr>
          <a:xfrm>
            <a:off x="7547134" y="2369939"/>
            <a:ext cx="6447234" cy="294323"/>
          </a:xfrm>
          <a:prstGeom prst="rect">
            <a:avLst/>
          </a:prstGeom>
          <a:noFill/>
          <a:ln/>
        </p:spPr>
        <p:txBody>
          <a:bodyPr wrap="none" lIns="0" tIns="0" rIns="0" bIns="0" rtlCol="0" anchor="t"/>
          <a:lstStyle/>
          <a:p>
            <a:pPr marL="342900" indent="-342900">
              <a:lnSpc>
                <a:spcPts val="2300"/>
              </a:lnSpc>
              <a:buSzPct val="100000"/>
              <a:buChar char="•"/>
            </a:pPr>
            <a:r>
              <a:rPr lang="en-US" sz="1400" dirty="0">
                <a:solidFill>
                  <a:srgbClr val="E5E0DF"/>
                </a:solidFill>
                <a:latin typeface="Roboto Light" pitchFamily="34" charset="0"/>
                <a:ea typeface="Roboto Light" pitchFamily="34" charset="-122"/>
                <a:cs typeface="Roboto Light" pitchFamily="34" charset="-120"/>
              </a:rPr>
              <a:t>Precision: Correct on-time predictions.</a:t>
            </a:r>
            <a:endParaRPr lang="en-US" sz="1400" dirty="0"/>
          </a:p>
        </p:txBody>
      </p:sp>
      <p:sp>
        <p:nvSpPr>
          <p:cNvPr id="8" name="Text 6"/>
          <p:cNvSpPr/>
          <p:nvPr/>
        </p:nvSpPr>
        <p:spPr>
          <a:xfrm>
            <a:off x="7547134" y="2728555"/>
            <a:ext cx="6447234" cy="294323"/>
          </a:xfrm>
          <a:prstGeom prst="rect">
            <a:avLst/>
          </a:prstGeom>
          <a:noFill/>
          <a:ln/>
        </p:spPr>
        <p:txBody>
          <a:bodyPr wrap="none" lIns="0" tIns="0" rIns="0" bIns="0" rtlCol="0" anchor="t"/>
          <a:lstStyle/>
          <a:p>
            <a:pPr marL="342900" indent="-342900">
              <a:lnSpc>
                <a:spcPts val="2300"/>
              </a:lnSpc>
              <a:buSzPct val="100000"/>
              <a:buChar char="•"/>
            </a:pPr>
            <a:r>
              <a:rPr lang="en-US" sz="1400" dirty="0">
                <a:solidFill>
                  <a:srgbClr val="E5E0DF"/>
                </a:solidFill>
                <a:latin typeface="Roboto Light" pitchFamily="34" charset="0"/>
                <a:ea typeface="Roboto Light" pitchFamily="34" charset="-122"/>
                <a:cs typeface="Roboto Light" pitchFamily="34" charset="-120"/>
              </a:rPr>
              <a:t>Recall: Ability to identify all on-time deliveries.</a:t>
            </a:r>
            <a:endParaRPr lang="en-US" sz="1400" dirty="0"/>
          </a:p>
        </p:txBody>
      </p:sp>
      <p:sp>
        <p:nvSpPr>
          <p:cNvPr id="9" name="Text 7"/>
          <p:cNvSpPr/>
          <p:nvPr/>
        </p:nvSpPr>
        <p:spPr>
          <a:xfrm>
            <a:off x="7547134" y="3087172"/>
            <a:ext cx="6447234" cy="294323"/>
          </a:xfrm>
          <a:prstGeom prst="rect">
            <a:avLst/>
          </a:prstGeom>
          <a:noFill/>
          <a:ln/>
        </p:spPr>
        <p:txBody>
          <a:bodyPr wrap="none" lIns="0" tIns="0" rIns="0" bIns="0" rtlCol="0" anchor="t"/>
          <a:lstStyle/>
          <a:p>
            <a:pPr marL="342900" indent="-342900">
              <a:lnSpc>
                <a:spcPts val="2300"/>
              </a:lnSpc>
              <a:buSzPct val="100000"/>
              <a:buChar char="•"/>
            </a:pPr>
            <a:r>
              <a:rPr lang="en-US" sz="1400" dirty="0">
                <a:solidFill>
                  <a:srgbClr val="E5E0DF"/>
                </a:solidFill>
                <a:latin typeface="Roboto Light" pitchFamily="34" charset="0"/>
                <a:ea typeface="Roboto Light" pitchFamily="34" charset="-122"/>
                <a:cs typeface="Roboto Light" pitchFamily="34" charset="-120"/>
              </a:rPr>
              <a:t>F1-Score: Harmonic mean of precision and recall.</a:t>
            </a:r>
            <a:endParaRPr lang="en-US" sz="1400" dirty="0"/>
          </a:p>
        </p:txBody>
      </p:sp>
      <p:sp>
        <p:nvSpPr>
          <p:cNvPr id="11" name="Shape 9"/>
          <p:cNvSpPr/>
          <p:nvPr/>
        </p:nvSpPr>
        <p:spPr>
          <a:xfrm>
            <a:off x="643652" y="4011216"/>
            <a:ext cx="13343096" cy="3725704"/>
          </a:xfrm>
          <a:prstGeom prst="roundRect">
            <a:avLst>
              <a:gd name="adj" fmla="val 2073"/>
            </a:avLst>
          </a:prstGeom>
          <a:noFill/>
          <a:ln w="7620">
            <a:solidFill>
              <a:srgbClr val="FFFFFF">
                <a:alpha val="24000"/>
              </a:srgbClr>
            </a:solidFill>
            <a:prstDash val="solid"/>
          </a:ln>
        </p:spPr>
      </p:sp>
      <p:sp>
        <p:nvSpPr>
          <p:cNvPr id="12" name="Shape 10"/>
          <p:cNvSpPr/>
          <p:nvPr/>
        </p:nvSpPr>
        <p:spPr>
          <a:xfrm>
            <a:off x="651272" y="4018836"/>
            <a:ext cx="13327856" cy="530066"/>
          </a:xfrm>
          <a:prstGeom prst="rect">
            <a:avLst/>
          </a:prstGeom>
          <a:solidFill>
            <a:srgbClr val="FFFFFF">
              <a:alpha val="4000"/>
            </a:srgbClr>
          </a:solidFill>
          <a:ln/>
        </p:spPr>
      </p:sp>
      <p:sp>
        <p:nvSpPr>
          <p:cNvPr id="13" name="Text 11"/>
          <p:cNvSpPr/>
          <p:nvPr/>
        </p:nvSpPr>
        <p:spPr>
          <a:xfrm>
            <a:off x="835104" y="4136708"/>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Model</a:t>
            </a:r>
            <a:endParaRPr lang="en-US" sz="1400" dirty="0"/>
          </a:p>
        </p:txBody>
      </p:sp>
      <p:sp>
        <p:nvSpPr>
          <p:cNvPr id="14" name="Text 12"/>
          <p:cNvSpPr/>
          <p:nvPr/>
        </p:nvSpPr>
        <p:spPr>
          <a:xfrm>
            <a:off x="3504486" y="4136708"/>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Accuracy</a:t>
            </a:r>
            <a:endParaRPr lang="en-US" sz="1400" dirty="0"/>
          </a:p>
        </p:txBody>
      </p:sp>
      <p:sp>
        <p:nvSpPr>
          <p:cNvPr id="15" name="Text 13"/>
          <p:cNvSpPr/>
          <p:nvPr/>
        </p:nvSpPr>
        <p:spPr>
          <a:xfrm>
            <a:off x="6170057" y="4136708"/>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Precision</a:t>
            </a:r>
            <a:endParaRPr lang="en-US" sz="1400" dirty="0"/>
          </a:p>
        </p:txBody>
      </p:sp>
      <p:sp>
        <p:nvSpPr>
          <p:cNvPr id="16" name="Text 14"/>
          <p:cNvSpPr/>
          <p:nvPr/>
        </p:nvSpPr>
        <p:spPr>
          <a:xfrm>
            <a:off x="8835628" y="4136708"/>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Recall</a:t>
            </a:r>
            <a:endParaRPr lang="en-US" sz="1400" dirty="0"/>
          </a:p>
        </p:txBody>
      </p:sp>
      <p:sp>
        <p:nvSpPr>
          <p:cNvPr id="17" name="Text 15"/>
          <p:cNvSpPr/>
          <p:nvPr/>
        </p:nvSpPr>
        <p:spPr>
          <a:xfrm>
            <a:off x="11501199" y="4136708"/>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F1-Score</a:t>
            </a:r>
            <a:endParaRPr lang="en-US" sz="1400" dirty="0"/>
          </a:p>
        </p:txBody>
      </p:sp>
      <p:sp>
        <p:nvSpPr>
          <p:cNvPr id="18" name="Shape 16"/>
          <p:cNvSpPr/>
          <p:nvPr/>
        </p:nvSpPr>
        <p:spPr>
          <a:xfrm>
            <a:off x="651272" y="4548902"/>
            <a:ext cx="13327856" cy="530066"/>
          </a:xfrm>
          <a:prstGeom prst="rect">
            <a:avLst/>
          </a:prstGeom>
          <a:solidFill>
            <a:srgbClr val="000000">
              <a:alpha val="4000"/>
            </a:srgbClr>
          </a:solidFill>
          <a:ln/>
        </p:spPr>
      </p:sp>
      <p:sp>
        <p:nvSpPr>
          <p:cNvPr id="19" name="Text 17"/>
          <p:cNvSpPr/>
          <p:nvPr/>
        </p:nvSpPr>
        <p:spPr>
          <a:xfrm>
            <a:off x="835104" y="4666774"/>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Random Forest</a:t>
            </a:r>
            <a:endParaRPr lang="en-US" sz="1400" dirty="0"/>
          </a:p>
        </p:txBody>
      </p:sp>
      <p:sp>
        <p:nvSpPr>
          <p:cNvPr id="20" name="Text 18"/>
          <p:cNvSpPr/>
          <p:nvPr/>
        </p:nvSpPr>
        <p:spPr>
          <a:xfrm>
            <a:off x="3504486" y="4666774"/>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0.68</a:t>
            </a:r>
            <a:endParaRPr lang="en-US" sz="1400" dirty="0"/>
          </a:p>
        </p:txBody>
      </p:sp>
      <p:sp>
        <p:nvSpPr>
          <p:cNvPr id="21" name="Text 19"/>
          <p:cNvSpPr/>
          <p:nvPr/>
        </p:nvSpPr>
        <p:spPr>
          <a:xfrm>
            <a:off x="6170057" y="4666774"/>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0.56</a:t>
            </a:r>
            <a:endParaRPr lang="en-US" sz="1400" dirty="0"/>
          </a:p>
        </p:txBody>
      </p:sp>
      <p:sp>
        <p:nvSpPr>
          <p:cNvPr id="22" name="Text 20"/>
          <p:cNvSpPr/>
          <p:nvPr/>
        </p:nvSpPr>
        <p:spPr>
          <a:xfrm>
            <a:off x="8835628" y="4666774"/>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0.92</a:t>
            </a:r>
            <a:endParaRPr lang="en-US" sz="1400" dirty="0"/>
          </a:p>
        </p:txBody>
      </p:sp>
      <p:sp>
        <p:nvSpPr>
          <p:cNvPr id="23" name="Text 21"/>
          <p:cNvSpPr/>
          <p:nvPr/>
        </p:nvSpPr>
        <p:spPr>
          <a:xfrm>
            <a:off x="11501199" y="4666774"/>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0.69</a:t>
            </a:r>
            <a:endParaRPr lang="en-US" sz="1400" dirty="0"/>
          </a:p>
        </p:txBody>
      </p:sp>
      <p:sp>
        <p:nvSpPr>
          <p:cNvPr id="24" name="Shape 22"/>
          <p:cNvSpPr/>
          <p:nvPr/>
        </p:nvSpPr>
        <p:spPr>
          <a:xfrm>
            <a:off x="651272" y="5078968"/>
            <a:ext cx="13327856" cy="530066"/>
          </a:xfrm>
          <a:prstGeom prst="rect">
            <a:avLst/>
          </a:prstGeom>
          <a:solidFill>
            <a:srgbClr val="FFFFFF">
              <a:alpha val="4000"/>
            </a:srgbClr>
          </a:solidFill>
          <a:ln/>
        </p:spPr>
      </p:sp>
      <p:sp>
        <p:nvSpPr>
          <p:cNvPr id="25" name="Text 23"/>
          <p:cNvSpPr/>
          <p:nvPr/>
        </p:nvSpPr>
        <p:spPr>
          <a:xfrm>
            <a:off x="835104" y="5196840"/>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Decision Tree</a:t>
            </a:r>
            <a:endParaRPr lang="en-US" sz="1400" dirty="0"/>
          </a:p>
        </p:txBody>
      </p:sp>
      <p:sp>
        <p:nvSpPr>
          <p:cNvPr id="26" name="Text 24"/>
          <p:cNvSpPr/>
          <p:nvPr/>
        </p:nvSpPr>
        <p:spPr>
          <a:xfrm>
            <a:off x="3504486" y="5196840"/>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0.69</a:t>
            </a:r>
            <a:endParaRPr lang="en-US" sz="1400" dirty="0"/>
          </a:p>
        </p:txBody>
      </p:sp>
      <p:sp>
        <p:nvSpPr>
          <p:cNvPr id="27" name="Text 25"/>
          <p:cNvSpPr/>
          <p:nvPr/>
        </p:nvSpPr>
        <p:spPr>
          <a:xfrm>
            <a:off x="6170057" y="5196840"/>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0.56</a:t>
            </a:r>
            <a:endParaRPr lang="en-US" sz="1400" dirty="0"/>
          </a:p>
        </p:txBody>
      </p:sp>
      <p:sp>
        <p:nvSpPr>
          <p:cNvPr id="28" name="Text 26"/>
          <p:cNvSpPr/>
          <p:nvPr/>
        </p:nvSpPr>
        <p:spPr>
          <a:xfrm>
            <a:off x="8835628" y="5196840"/>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1.00</a:t>
            </a:r>
            <a:endParaRPr lang="en-US" sz="1400" dirty="0"/>
          </a:p>
        </p:txBody>
      </p:sp>
      <p:sp>
        <p:nvSpPr>
          <p:cNvPr id="29" name="Text 27"/>
          <p:cNvSpPr/>
          <p:nvPr/>
        </p:nvSpPr>
        <p:spPr>
          <a:xfrm>
            <a:off x="11501199" y="5196840"/>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0.72</a:t>
            </a:r>
            <a:endParaRPr lang="en-US" sz="1400" dirty="0"/>
          </a:p>
        </p:txBody>
      </p:sp>
      <p:sp>
        <p:nvSpPr>
          <p:cNvPr id="30" name="Shape 28"/>
          <p:cNvSpPr/>
          <p:nvPr/>
        </p:nvSpPr>
        <p:spPr>
          <a:xfrm>
            <a:off x="651272" y="5609034"/>
            <a:ext cx="13327856" cy="530066"/>
          </a:xfrm>
          <a:prstGeom prst="rect">
            <a:avLst/>
          </a:prstGeom>
          <a:solidFill>
            <a:srgbClr val="000000">
              <a:alpha val="4000"/>
            </a:srgbClr>
          </a:solidFill>
          <a:ln/>
        </p:spPr>
      </p:sp>
      <p:sp>
        <p:nvSpPr>
          <p:cNvPr id="31" name="Text 29"/>
          <p:cNvSpPr/>
          <p:nvPr/>
        </p:nvSpPr>
        <p:spPr>
          <a:xfrm>
            <a:off x="835104" y="5726906"/>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Logistic Regression</a:t>
            </a:r>
            <a:endParaRPr lang="en-US" sz="1400" dirty="0"/>
          </a:p>
        </p:txBody>
      </p:sp>
      <p:sp>
        <p:nvSpPr>
          <p:cNvPr id="32" name="Text 30"/>
          <p:cNvSpPr/>
          <p:nvPr/>
        </p:nvSpPr>
        <p:spPr>
          <a:xfrm>
            <a:off x="3504486" y="5726906"/>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0.67</a:t>
            </a:r>
            <a:endParaRPr lang="en-US" sz="1400" dirty="0"/>
          </a:p>
        </p:txBody>
      </p:sp>
      <p:sp>
        <p:nvSpPr>
          <p:cNvPr id="33" name="Text 31"/>
          <p:cNvSpPr/>
          <p:nvPr/>
        </p:nvSpPr>
        <p:spPr>
          <a:xfrm>
            <a:off x="6170057" y="5726906"/>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0.57</a:t>
            </a:r>
            <a:endParaRPr lang="en-US" sz="1400" dirty="0"/>
          </a:p>
        </p:txBody>
      </p:sp>
      <p:sp>
        <p:nvSpPr>
          <p:cNvPr id="34" name="Text 32"/>
          <p:cNvSpPr/>
          <p:nvPr/>
        </p:nvSpPr>
        <p:spPr>
          <a:xfrm>
            <a:off x="8835628" y="5726906"/>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0.83</a:t>
            </a:r>
            <a:endParaRPr lang="en-US" sz="1400" dirty="0"/>
          </a:p>
        </p:txBody>
      </p:sp>
      <p:sp>
        <p:nvSpPr>
          <p:cNvPr id="35" name="Text 33"/>
          <p:cNvSpPr/>
          <p:nvPr/>
        </p:nvSpPr>
        <p:spPr>
          <a:xfrm>
            <a:off x="11501199" y="5726906"/>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0.67</a:t>
            </a:r>
            <a:endParaRPr lang="en-US" sz="1400" dirty="0"/>
          </a:p>
        </p:txBody>
      </p:sp>
      <p:sp>
        <p:nvSpPr>
          <p:cNvPr id="36" name="Shape 34"/>
          <p:cNvSpPr/>
          <p:nvPr/>
        </p:nvSpPr>
        <p:spPr>
          <a:xfrm>
            <a:off x="651272" y="6139101"/>
            <a:ext cx="13327856" cy="530066"/>
          </a:xfrm>
          <a:prstGeom prst="rect">
            <a:avLst/>
          </a:prstGeom>
          <a:solidFill>
            <a:srgbClr val="FFFFFF">
              <a:alpha val="4000"/>
            </a:srgbClr>
          </a:solidFill>
          <a:ln/>
        </p:spPr>
      </p:sp>
      <p:sp>
        <p:nvSpPr>
          <p:cNvPr id="37" name="Text 35"/>
          <p:cNvSpPr/>
          <p:nvPr/>
        </p:nvSpPr>
        <p:spPr>
          <a:xfrm>
            <a:off x="835104" y="6256973"/>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SVM</a:t>
            </a:r>
            <a:endParaRPr lang="en-US" sz="1400" dirty="0"/>
          </a:p>
        </p:txBody>
      </p:sp>
      <p:sp>
        <p:nvSpPr>
          <p:cNvPr id="38" name="Text 36"/>
          <p:cNvSpPr/>
          <p:nvPr/>
        </p:nvSpPr>
        <p:spPr>
          <a:xfrm>
            <a:off x="3504486" y="6256973"/>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0.68</a:t>
            </a:r>
            <a:endParaRPr lang="en-US" sz="1400" dirty="0"/>
          </a:p>
        </p:txBody>
      </p:sp>
      <p:sp>
        <p:nvSpPr>
          <p:cNvPr id="39" name="Text 37"/>
          <p:cNvSpPr/>
          <p:nvPr/>
        </p:nvSpPr>
        <p:spPr>
          <a:xfrm>
            <a:off x="6170057" y="6256973"/>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0.56</a:t>
            </a:r>
            <a:endParaRPr lang="en-US" sz="1400" dirty="0"/>
          </a:p>
        </p:txBody>
      </p:sp>
      <p:sp>
        <p:nvSpPr>
          <p:cNvPr id="40" name="Text 38"/>
          <p:cNvSpPr/>
          <p:nvPr/>
        </p:nvSpPr>
        <p:spPr>
          <a:xfrm>
            <a:off x="8835628" y="6256973"/>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0.90</a:t>
            </a:r>
            <a:endParaRPr lang="en-US" sz="1400" dirty="0"/>
          </a:p>
        </p:txBody>
      </p:sp>
      <p:sp>
        <p:nvSpPr>
          <p:cNvPr id="41" name="Text 39"/>
          <p:cNvSpPr/>
          <p:nvPr/>
        </p:nvSpPr>
        <p:spPr>
          <a:xfrm>
            <a:off x="11501199" y="6256973"/>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0.69</a:t>
            </a:r>
            <a:endParaRPr lang="en-US" sz="1400" dirty="0"/>
          </a:p>
        </p:txBody>
      </p:sp>
      <p:sp>
        <p:nvSpPr>
          <p:cNvPr id="42" name="Shape 40"/>
          <p:cNvSpPr/>
          <p:nvPr/>
        </p:nvSpPr>
        <p:spPr>
          <a:xfrm>
            <a:off x="651272" y="6669167"/>
            <a:ext cx="13327856" cy="530066"/>
          </a:xfrm>
          <a:prstGeom prst="rect">
            <a:avLst/>
          </a:prstGeom>
          <a:solidFill>
            <a:srgbClr val="000000">
              <a:alpha val="4000"/>
            </a:srgbClr>
          </a:solidFill>
          <a:ln/>
        </p:spPr>
      </p:sp>
      <p:sp>
        <p:nvSpPr>
          <p:cNvPr id="43" name="Text 41"/>
          <p:cNvSpPr/>
          <p:nvPr/>
        </p:nvSpPr>
        <p:spPr>
          <a:xfrm>
            <a:off x="835104" y="6787039"/>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KNN</a:t>
            </a:r>
            <a:endParaRPr lang="en-US" sz="1400" dirty="0"/>
          </a:p>
        </p:txBody>
      </p:sp>
      <p:sp>
        <p:nvSpPr>
          <p:cNvPr id="44" name="Text 42"/>
          <p:cNvSpPr/>
          <p:nvPr/>
        </p:nvSpPr>
        <p:spPr>
          <a:xfrm>
            <a:off x="3504486" y="6787039"/>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0.66</a:t>
            </a:r>
            <a:endParaRPr lang="en-US" sz="1400" dirty="0"/>
          </a:p>
        </p:txBody>
      </p:sp>
      <p:sp>
        <p:nvSpPr>
          <p:cNvPr id="45" name="Text 43"/>
          <p:cNvSpPr/>
          <p:nvPr/>
        </p:nvSpPr>
        <p:spPr>
          <a:xfrm>
            <a:off x="6170057" y="6787039"/>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0.56</a:t>
            </a:r>
            <a:endParaRPr lang="en-US" sz="1400" dirty="0"/>
          </a:p>
        </p:txBody>
      </p:sp>
      <p:sp>
        <p:nvSpPr>
          <p:cNvPr id="46" name="Text 44"/>
          <p:cNvSpPr/>
          <p:nvPr/>
        </p:nvSpPr>
        <p:spPr>
          <a:xfrm>
            <a:off x="8835628" y="6787039"/>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0.67</a:t>
            </a:r>
            <a:endParaRPr lang="en-US" sz="1400" dirty="0"/>
          </a:p>
        </p:txBody>
      </p:sp>
      <p:sp>
        <p:nvSpPr>
          <p:cNvPr id="47" name="Text 45"/>
          <p:cNvSpPr/>
          <p:nvPr/>
        </p:nvSpPr>
        <p:spPr>
          <a:xfrm>
            <a:off x="11501199" y="6787039"/>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0.61</a:t>
            </a:r>
            <a:endParaRPr lang="en-US" sz="1400" dirty="0"/>
          </a:p>
        </p:txBody>
      </p:sp>
      <p:sp>
        <p:nvSpPr>
          <p:cNvPr id="48" name="Shape 46"/>
          <p:cNvSpPr/>
          <p:nvPr/>
        </p:nvSpPr>
        <p:spPr>
          <a:xfrm>
            <a:off x="651272" y="7199233"/>
            <a:ext cx="13327856" cy="530066"/>
          </a:xfrm>
          <a:prstGeom prst="rect">
            <a:avLst/>
          </a:prstGeom>
          <a:solidFill>
            <a:srgbClr val="FFFFFF">
              <a:alpha val="4000"/>
            </a:srgbClr>
          </a:solidFill>
          <a:ln/>
        </p:spPr>
      </p:sp>
      <p:sp>
        <p:nvSpPr>
          <p:cNvPr id="49" name="Text 47"/>
          <p:cNvSpPr/>
          <p:nvPr/>
        </p:nvSpPr>
        <p:spPr>
          <a:xfrm>
            <a:off x="835104" y="7317105"/>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XG Boost</a:t>
            </a:r>
            <a:endParaRPr lang="en-US" sz="1400" dirty="0"/>
          </a:p>
        </p:txBody>
      </p:sp>
      <p:sp>
        <p:nvSpPr>
          <p:cNvPr id="50" name="Text 48"/>
          <p:cNvSpPr/>
          <p:nvPr/>
        </p:nvSpPr>
        <p:spPr>
          <a:xfrm>
            <a:off x="3504486" y="7317105"/>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0.81</a:t>
            </a:r>
            <a:endParaRPr lang="en-US" sz="1400" dirty="0"/>
          </a:p>
        </p:txBody>
      </p:sp>
      <p:sp>
        <p:nvSpPr>
          <p:cNvPr id="51" name="Text 49"/>
          <p:cNvSpPr/>
          <p:nvPr/>
        </p:nvSpPr>
        <p:spPr>
          <a:xfrm>
            <a:off x="6170057" y="7317105"/>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0.70</a:t>
            </a:r>
            <a:endParaRPr lang="en-US" sz="1400" dirty="0"/>
          </a:p>
        </p:txBody>
      </p:sp>
      <p:sp>
        <p:nvSpPr>
          <p:cNvPr id="52" name="Text 50"/>
          <p:cNvSpPr/>
          <p:nvPr/>
        </p:nvSpPr>
        <p:spPr>
          <a:xfrm>
            <a:off x="8835628" y="7317105"/>
            <a:ext cx="229028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0.96</a:t>
            </a:r>
            <a:endParaRPr lang="en-US" sz="1400" dirty="0"/>
          </a:p>
        </p:txBody>
      </p:sp>
      <p:sp>
        <p:nvSpPr>
          <p:cNvPr id="53" name="Text 51"/>
          <p:cNvSpPr/>
          <p:nvPr/>
        </p:nvSpPr>
        <p:spPr>
          <a:xfrm>
            <a:off x="11501199" y="7317105"/>
            <a:ext cx="2294096" cy="294323"/>
          </a:xfrm>
          <a:prstGeom prst="rect">
            <a:avLst/>
          </a:prstGeom>
          <a:noFill/>
          <a:ln/>
        </p:spPr>
        <p:txBody>
          <a:bodyPr wrap="none" lIns="0" tIns="0" rIns="0" bIns="0" rtlCol="0" anchor="t"/>
          <a:lstStyle/>
          <a:p>
            <a:pPr marL="0" indent="0">
              <a:lnSpc>
                <a:spcPts val="2300"/>
              </a:lnSpc>
              <a:buNone/>
            </a:pPr>
            <a:r>
              <a:rPr lang="en-US" sz="1400" dirty="0">
                <a:solidFill>
                  <a:srgbClr val="E5E0DF"/>
                </a:solidFill>
                <a:latin typeface="Roboto Light" pitchFamily="34" charset="0"/>
                <a:ea typeface="Roboto Light" pitchFamily="34" charset="-122"/>
                <a:cs typeface="Roboto Light" pitchFamily="34" charset="-120"/>
              </a:rPr>
              <a:t>0.81</a:t>
            </a:r>
            <a:endParaRPr lang="en-US" sz="1400" dirty="0"/>
          </a:p>
        </p:txBody>
      </p:sp>
      <p:sp>
        <p:nvSpPr>
          <p:cNvPr id="54" name="Shape 11">
            <a:extLst>
              <a:ext uri="{FF2B5EF4-FFF2-40B4-BE49-F238E27FC236}">
                <a16:creationId xmlns:a16="http://schemas.microsoft.com/office/drawing/2014/main" id="{0F20298E-4170-0608-B7B9-D5A624996280}"/>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55" name="Text 13">
            <a:extLst>
              <a:ext uri="{FF2B5EF4-FFF2-40B4-BE49-F238E27FC236}">
                <a16:creationId xmlns:a16="http://schemas.microsoft.com/office/drawing/2014/main" id="{C1AB6CB6-D1BE-1614-33A3-66981659E5D1}"/>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6071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Model Comparison: Speed and Scalability</a:t>
            </a:r>
            <a:endParaRPr lang="en-US" sz="4450" dirty="0"/>
          </a:p>
        </p:txBody>
      </p:sp>
      <p:pic>
        <p:nvPicPr>
          <p:cNvPr id="4" name="Image 1" descr="preencoded.png"/>
          <p:cNvPicPr>
            <a:picLocks noChangeAspect="1"/>
          </p:cNvPicPr>
          <p:nvPr/>
        </p:nvPicPr>
        <p:blipFill>
          <a:blip r:embed="rId4"/>
          <a:stretch>
            <a:fillRect/>
          </a:stretch>
        </p:blipFill>
        <p:spPr>
          <a:xfrm>
            <a:off x="6280190" y="2718435"/>
            <a:ext cx="566976" cy="566976"/>
          </a:xfrm>
          <a:prstGeom prst="rect">
            <a:avLst/>
          </a:prstGeom>
        </p:spPr>
      </p:pic>
      <p:sp>
        <p:nvSpPr>
          <p:cNvPr id="5" name="Text 1"/>
          <p:cNvSpPr/>
          <p:nvPr/>
        </p:nvSpPr>
        <p:spPr>
          <a:xfrm>
            <a:off x="6280190" y="3512225"/>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Training Time</a:t>
            </a:r>
            <a:endParaRPr lang="en-US" sz="2200" dirty="0"/>
          </a:p>
        </p:txBody>
      </p:sp>
      <p:sp>
        <p:nvSpPr>
          <p:cNvPr id="6" name="Text 2"/>
          <p:cNvSpPr/>
          <p:nvPr/>
        </p:nvSpPr>
        <p:spPr>
          <a:xfrm>
            <a:off x="6280190" y="4002643"/>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SVM trained in approximately 4 hours, whereas XG Boost took about </a:t>
            </a:r>
            <a:r>
              <a:rPr lang="en-US" sz="1750">
                <a:solidFill>
                  <a:srgbClr val="E5E0DF"/>
                </a:solidFill>
                <a:latin typeface="Roboto Light" pitchFamily="34" charset="0"/>
                <a:ea typeface="Roboto Light" pitchFamily="34" charset="-122"/>
                <a:cs typeface="Roboto Light" pitchFamily="34" charset="-120"/>
              </a:rPr>
              <a:t>1.5 hours. </a:t>
            </a:r>
            <a:r>
              <a:rPr lang="en-US" sz="1750" dirty="0">
                <a:solidFill>
                  <a:srgbClr val="E5E0DF"/>
                </a:solidFill>
                <a:latin typeface="Roboto Light" pitchFamily="34" charset="0"/>
                <a:ea typeface="Roboto Light" pitchFamily="34" charset="-122"/>
                <a:cs typeface="Roboto Light" pitchFamily="34" charset="-120"/>
              </a:rPr>
              <a:t>Training time is crucial, but not the only factor.</a:t>
            </a:r>
            <a:endParaRPr lang="en-US" sz="1750" dirty="0"/>
          </a:p>
        </p:txBody>
      </p:sp>
      <p:pic>
        <p:nvPicPr>
          <p:cNvPr id="7" name="Image 2" descr="preencoded.png"/>
          <p:cNvPicPr>
            <a:picLocks noChangeAspect="1"/>
          </p:cNvPicPr>
          <p:nvPr/>
        </p:nvPicPr>
        <p:blipFill>
          <a:blip r:embed="rId5"/>
          <a:stretch>
            <a:fillRect/>
          </a:stretch>
        </p:blipFill>
        <p:spPr>
          <a:xfrm>
            <a:off x="8912304" y="2718435"/>
            <a:ext cx="566976" cy="566976"/>
          </a:xfrm>
          <a:prstGeom prst="rect">
            <a:avLst/>
          </a:prstGeom>
        </p:spPr>
      </p:pic>
      <p:sp>
        <p:nvSpPr>
          <p:cNvPr id="8" name="Text 3"/>
          <p:cNvSpPr/>
          <p:nvPr/>
        </p:nvSpPr>
        <p:spPr>
          <a:xfrm>
            <a:off x="8912304" y="3512225"/>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Prediction Latency</a:t>
            </a:r>
            <a:endParaRPr lang="en-US" sz="2200" dirty="0"/>
          </a:p>
        </p:txBody>
      </p:sp>
      <p:sp>
        <p:nvSpPr>
          <p:cNvPr id="9" name="Text 4"/>
          <p:cNvSpPr/>
          <p:nvPr/>
        </p:nvSpPr>
        <p:spPr>
          <a:xfrm>
            <a:off x="8912304" y="4356973"/>
            <a:ext cx="2292072"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Neural Networks showed a prediction latency of 50ms, while Gradient Boosting was significantly faster at just 15ms. This is critical for real-time predictions.</a:t>
            </a:r>
            <a:endParaRPr lang="en-US" sz="1750" dirty="0"/>
          </a:p>
        </p:txBody>
      </p:sp>
      <p:pic>
        <p:nvPicPr>
          <p:cNvPr id="10" name="Image 3" descr="preencoded.png"/>
          <p:cNvPicPr>
            <a:picLocks noChangeAspect="1"/>
          </p:cNvPicPr>
          <p:nvPr/>
        </p:nvPicPr>
        <p:blipFill>
          <a:blip r:embed="rId6"/>
          <a:stretch>
            <a:fillRect/>
          </a:stretch>
        </p:blipFill>
        <p:spPr>
          <a:xfrm>
            <a:off x="11544538" y="2718435"/>
            <a:ext cx="566976" cy="566976"/>
          </a:xfrm>
          <a:prstGeom prst="rect">
            <a:avLst/>
          </a:prstGeom>
        </p:spPr>
      </p:pic>
      <p:sp>
        <p:nvSpPr>
          <p:cNvPr id="11" name="Text 5"/>
          <p:cNvSpPr/>
          <p:nvPr/>
        </p:nvSpPr>
        <p:spPr>
          <a:xfrm>
            <a:off x="11544538" y="3512225"/>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Scalability</a:t>
            </a:r>
            <a:endParaRPr lang="en-US" sz="2200" dirty="0"/>
          </a:p>
        </p:txBody>
      </p:sp>
      <p:sp>
        <p:nvSpPr>
          <p:cNvPr id="12" name="Text 6"/>
          <p:cNvSpPr/>
          <p:nvPr/>
        </p:nvSpPr>
        <p:spPr>
          <a:xfrm>
            <a:off x="11544538" y="4002643"/>
            <a:ext cx="2291953" cy="326612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XG Boost demonstrated excellent scalability, efficiently handling increasing data volumes with distributed computing, ideal for high-demand scenarios.</a:t>
            </a:r>
            <a:endParaRPr lang="en-US" sz="1750" dirty="0"/>
          </a:p>
        </p:txBody>
      </p:sp>
      <p:sp>
        <p:nvSpPr>
          <p:cNvPr id="13" name="Shape 11">
            <a:extLst>
              <a:ext uri="{FF2B5EF4-FFF2-40B4-BE49-F238E27FC236}">
                <a16:creationId xmlns:a16="http://schemas.microsoft.com/office/drawing/2014/main" id="{CA289EEA-1EDB-B8C9-9BDC-07C99B433F05}"/>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4" name="Text 13">
            <a:extLst>
              <a:ext uri="{FF2B5EF4-FFF2-40B4-BE49-F238E27FC236}">
                <a16:creationId xmlns:a16="http://schemas.microsoft.com/office/drawing/2014/main" id="{1802750C-ECCF-EE3A-323D-FE206B4B9BC2}"/>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726" y="708303"/>
            <a:ext cx="7743349" cy="1250633"/>
          </a:xfrm>
          <a:prstGeom prst="rect">
            <a:avLst/>
          </a:prstGeom>
          <a:noFill/>
          <a:ln/>
        </p:spPr>
        <p:txBody>
          <a:bodyPr wrap="square" lIns="0" tIns="0" rIns="0" bIns="0" rtlCol="0" anchor="t"/>
          <a:lstStyle/>
          <a:p>
            <a:pPr marL="0" indent="0">
              <a:lnSpc>
                <a:spcPts val="4900"/>
              </a:lnSpc>
              <a:buNone/>
            </a:pPr>
            <a:r>
              <a:rPr lang="en-US" sz="3900" dirty="0">
                <a:solidFill>
                  <a:srgbClr val="F2F2F3"/>
                </a:solidFill>
                <a:latin typeface="Poppins Light" pitchFamily="34" charset="0"/>
                <a:ea typeface="Poppins Light" pitchFamily="34" charset="-122"/>
                <a:cs typeface="Poppins Light" pitchFamily="34" charset="-120"/>
              </a:rPr>
              <a:t>Best Performing Model: Gradient Boosting</a:t>
            </a:r>
            <a:endParaRPr lang="en-US" sz="3900" dirty="0"/>
          </a:p>
        </p:txBody>
      </p:sp>
      <p:sp>
        <p:nvSpPr>
          <p:cNvPr id="4" name="Shape 1"/>
          <p:cNvSpPr/>
          <p:nvPr/>
        </p:nvSpPr>
        <p:spPr>
          <a:xfrm>
            <a:off x="6186726" y="2484120"/>
            <a:ext cx="450175" cy="450175"/>
          </a:xfrm>
          <a:prstGeom prst="roundRect">
            <a:avLst>
              <a:gd name="adj" fmla="val 18670"/>
            </a:avLst>
          </a:prstGeom>
          <a:solidFill>
            <a:srgbClr val="3D3D42"/>
          </a:solidFill>
          <a:ln w="7620">
            <a:solidFill>
              <a:srgbClr val="56565B"/>
            </a:solidFill>
            <a:prstDash val="solid"/>
          </a:ln>
        </p:spPr>
      </p:sp>
      <p:sp>
        <p:nvSpPr>
          <p:cNvPr id="5" name="Text 2"/>
          <p:cNvSpPr/>
          <p:nvPr/>
        </p:nvSpPr>
        <p:spPr>
          <a:xfrm>
            <a:off x="6367939" y="2559129"/>
            <a:ext cx="87630" cy="300157"/>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1</a:t>
            </a:r>
            <a:endParaRPr lang="en-US" sz="2350" dirty="0"/>
          </a:p>
        </p:txBody>
      </p:sp>
      <p:sp>
        <p:nvSpPr>
          <p:cNvPr id="6" name="Text 3"/>
          <p:cNvSpPr/>
          <p:nvPr/>
        </p:nvSpPr>
        <p:spPr>
          <a:xfrm>
            <a:off x="6836926" y="2484120"/>
            <a:ext cx="2501384" cy="312658"/>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Justification</a:t>
            </a:r>
            <a:endParaRPr lang="en-US" sz="1950" dirty="0"/>
          </a:p>
        </p:txBody>
      </p:sp>
      <p:sp>
        <p:nvSpPr>
          <p:cNvPr id="7" name="Text 4"/>
          <p:cNvSpPr/>
          <p:nvPr/>
        </p:nvSpPr>
        <p:spPr>
          <a:xfrm>
            <a:off x="6836926" y="2916793"/>
            <a:ext cx="3121462" cy="1600795"/>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We selected XG Boost due to its superior performance (81% Accuracy, 70% F1-Score) and its balanced approach to both accuracy and speed.</a:t>
            </a:r>
            <a:endParaRPr lang="en-US" sz="1550" dirty="0"/>
          </a:p>
        </p:txBody>
      </p:sp>
      <p:sp>
        <p:nvSpPr>
          <p:cNvPr id="8" name="Shape 5"/>
          <p:cNvSpPr/>
          <p:nvPr/>
        </p:nvSpPr>
        <p:spPr>
          <a:xfrm>
            <a:off x="10158413" y="2484120"/>
            <a:ext cx="450175" cy="450175"/>
          </a:xfrm>
          <a:prstGeom prst="roundRect">
            <a:avLst>
              <a:gd name="adj" fmla="val 18670"/>
            </a:avLst>
          </a:prstGeom>
          <a:solidFill>
            <a:srgbClr val="3D3D42"/>
          </a:solidFill>
          <a:ln w="7620">
            <a:solidFill>
              <a:srgbClr val="56565B"/>
            </a:solidFill>
            <a:prstDash val="solid"/>
          </a:ln>
        </p:spPr>
      </p:sp>
      <p:sp>
        <p:nvSpPr>
          <p:cNvPr id="9" name="Text 6"/>
          <p:cNvSpPr/>
          <p:nvPr/>
        </p:nvSpPr>
        <p:spPr>
          <a:xfrm>
            <a:off x="10297597" y="2559129"/>
            <a:ext cx="171688" cy="300157"/>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2</a:t>
            </a:r>
            <a:endParaRPr lang="en-US" sz="2350" dirty="0"/>
          </a:p>
        </p:txBody>
      </p:sp>
      <p:sp>
        <p:nvSpPr>
          <p:cNvPr id="10" name="Text 7"/>
          <p:cNvSpPr/>
          <p:nvPr/>
        </p:nvSpPr>
        <p:spPr>
          <a:xfrm>
            <a:off x="10808613" y="2484120"/>
            <a:ext cx="2501384" cy="312658"/>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Algorithm Used</a:t>
            </a:r>
            <a:endParaRPr lang="en-US" sz="1950" dirty="0"/>
          </a:p>
        </p:txBody>
      </p:sp>
      <p:sp>
        <p:nvSpPr>
          <p:cNvPr id="11" name="Text 8"/>
          <p:cNvSpPr/>
          <p:nvPr/>
        </p:nvSpPr>
        <p:spPr>
          <a:xfrm>
            <a:off x="10808613" y="2916793"/>
            <a:ext cx="3121462" cy="1280636"/>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Specifically, we utilized the XGBoost algorithm, renowned for its efficiency and effectiveness in handling structured data.</a:t>
            </a:r>
            <a:endParaRPr lang="en-US" sz="1550" dirty="0"/>
          </a:p>
        </p:txBody>
      </p:sp>
      <p:sp>
        <p:nvSpPr>
          <p:cNvPr id="12" name="Shape 9"/>
          <p:cNvSpPr/>
          <p:nvPr/>
        </p:nvSpPr>
        <p:spPr>
          <a:xfrm>
            <a:off x="6186726" y="4942642"/>
            <a:ext cx="450175" cy="450175"/>
          </a:xfrm>
          <a:prstGeom prst="roundRect">
            <a:avLst>
              <a:gd name="adj" fmla="val 18670"/>
            </a:avLst>
          </a:prstGeom>
          <a:solidFill>
            <a:srgbClr val="3D3D42"/>
          </a:solidFill>
          <a:ln w="7620">
            <a:solidFill>
              <a:srgbClr val="56565B"/>
            </a:solidFill>
            <a:prstDash val="solid"/>
          </a:ln>
        </p:spPr>
      </p:sp>
      <p:sp>
        <p:nvSpPr>
          <p:cNvPr id="13" name="Text 10"/>
          <p:cNvSpPr/>
          <p:nvPr/>
        </p:nvSpPr>
        <p:spPr>
          <a:xfrm>
            <a:off x="6324005" y="5017651"/>
            <a:ext cx="175617" cy="300157"/>
          </a:xfrm>
          <a:prstGeom prst="rect">
            <a:avLst/>
          </a:prstGeom>
          <a:noFill/>
          <a:ln/>
        </p:spPr>
        <p:txBody>
          <a:bodyPr wrap="none" lIns="0" tIns="0" rIns="0" bIns="0" rtlCol="0" anchor="t"/>
          <a:lstStyle/>
          <a:p>
            <a:pPr marL="0" indent="0" algn="ctr">
              <a:lnSpc>
                <a:spcPts val="2350"/>
              </a:lnSpc>
              <a:buNone/>
            </a:pPr>
            <a:r>
              <a:rPr lang="en-US" sz="2350" dirty="0">
                <a:solidFill>
                  <a:srgbClr val="E5E0DF"/>
                </a:solidFill>
                <a:latin typeface="Poppins Light" pitchFamily="34" charset="0"/>
                <a:ea typeface="Poppins Light" pitchFamily="34" charset="-122"/>
                <a:cs typeface="Poppins Light" pitchFamily="34" charset="-120"/>
              </a:rPr>
              <a:t>3</a:t>
            </a:r>
            <a:endParaRPr lang="en-US" sz="2350" dirty="0"/>
          </a:p>
        </p:txBody>
      </p:sp>
      <p:sp>
        <p:nvSpPr>
          <p:cNvPr id="14" name="Text 11"/>
          <p:cNvSpPr/>
          <p:nvPr/>
        </p:nvSpPr>
        <p:spPr>
          <a:xfrm>
            <a:off x="6836926" y="4942642"/>
            <a:ext cx="2963228" cy="312658"/>
          </a:xfrm>
          <a:prstGeom prst="rect">
            <a:avLst/>
          </a:prstGeom>
          <a:noFill/>
          <a:ln/>
        </p:spPr>
        <p:txBody>
          <a:bodyPr wrap="none" lIns="0" tIns="0" rIns="0" bIns="0" rtlCol="0" anchor="t"/>
          <a:lstStyle/>
          <a:p>
            <a:pPr marL="0" indent="0">
              <a:lnSpc>
                <a:spcPts val="2450"/>
              </a:lnSpc>
              <a:buNone/>
            </a:pPr>
            <a:r>
              <a:rPr lang="en-US" sz="1950" dirty="0">
                <a:solidFill>
                  <a:srgbClr val="E5E0DF"/>
                </a:solidFill>
                <a:latin typeface="Poppins Light" pitchFamily="34" charset="0"/>
                <a:ea typeface="Poppins Light" pitchFamily="34" charset="-122"/>
                <a:cs typeface="Poppins Light" pitchFamily="34" charset="-120"/>
              </a:rPr>
              <a:t>Hyperparameter Tuning</a:t>
            </a:r>
            <a:endParaRPr lang="en-US" sz="1950" dirty="0"/>
          </a:p>
        </p:txBody>
      </p:sp>
      <p:sp>
        <p:nvSpPr>
          <p:cNvPr id="15" name="Text 12"/>
          <p:cNvSpPr/>
          <p:nvPr/>
        </p:nvSpPr>
        <p:spPr>
          <a:xfrm>
            <a:off x="6836926" y="5375315"/>
            <a:ext cx="7093148" cy="960477"/>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We employed a Grid Search strategy with Cross-Validation to fine-tune hyperparameters, ensuring robustness against overfitting and optimal performance.</a:t>
            </a:r>
            <a:endParaRPr lang="en-US" sz="1550" dirty="0"/>
          </a:p>
        </p:txBody>
      </p:sp>
      <p:sp>
        <p:nvSpPr>
          <p:cNvPr id="16" name="Text 13"/>
          <p:cNvSpPr/>
          <p:nvPr/>
        </p:nvSpPr>
        <p:spPr>
          <a:xfrm>
            <a:off x="6186726" y="6560820"/>
            <a:ext cx="7743349" cy="960477"/>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Roboto Light" pitchFamily="34" charset="0"/>
                <a:ea typeface="Roboto Light" pitchFamily="34" charset="-122"/>
                <a:cs typeface="Roboto Light" pitchFamily="34" charset="-120"/>
              </a:rPr>
              <a:t>The top 5 features influencing our delivery predictions are: Distance to delivery address (30%), Order time (25%), Day of week (15%), Weather conditions (15%), and Product Category (15%).</a:t>
            </a:r>
            <a:endParaRPr lang="en-US" sz="1550" dirty="0"/>
          </a:p>
        </p:txBody>
      </p:sp>
      <p:sp>
        <p:nvSpPr>
          <p:cNvPr id="17" name="Shape 11">
            <a:extLst>
              <a:ext uri="{FF2B5EF4-FFF2-40B4-BE49-F238E27FC236}">
                <a16:creationId xmlns:a16="http://schemas.microsoft.com/office/drawing/2014/main" id="{68C3896D-3299-A60B-5169-6FAE471D9978}"/>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8" name="Text 13">
            <a:extLst>
              <a:ext uri="{FF2B5EF4-FFF2-40B4-BE49-F238E27FC236}">
                <a16:creationId xmlns:a16="http://schemas.microsoft.com/office/drawing/2014/main" id="{1202B364-2A37-61A0-2930-8D80BC194E26}"/>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5798" y="675799"/>
            <a:ext cx="7812405" cy="1783437"/>
          </a:xfrm>
          <a:prstGeom prst="rect">
            <a:avLst/>
          </a:prstGeom>
          <a:noFill/>
          <a:ln/>
        </p:spPr>
        <p:txBody>
          <a:bodyPr wrap="square" lIns="0" tIns="0" rIns="0" bIns="0" rtlCol="0" anchor="t"/>
          <a:lstStyle/>
          <a:p>
            <a:pPr marL="0" indent="0">
              <a:lnSpc>
                <a:spcPts val="4650"/>
              </a:lnSpc>
              <a:buNone/>
            </a:pPr>
            <a:r>
              <a:rPr lang="en-US" sz="3700" dirty="0">
                <a:solidFill>
                  <a:srgbClr val="F2F2F3"/>
                </a:solidFill>
                <a:latin typeface="Poppins Light" pitchFamily="34" charset="0"/>
                <a:ea typeface="Poppins Light" pitchFamily="34" charset="-122"/>
                <a:cs typeface="Poppins Light" pitchFamily="34" charset="-120"/>
              </a:rPr>
              <a:t>Results and Findings: Model Performance and Feature Importance</a:t>
            </a:r>
            <a:endParaRPr lang="en-US" sz="3700" dirty="0"/>
          </a:p>
        </p:txBody>
      </p:sp>
      <p:pic>
        <p:nvPicPr>
          <p:cNvPr id="4" name="Image 1" descr="preencoded.png"/>
          <p:cNvPicPr>
            <a:picLocks noChangeAspect="1"/>
          </p:cNvPicPr>
          <p:nvPr/>
        </p:nvPicPr>
        <p:blipFill>
          <a:blip r:embed="rId4"/>
          <a:stretch>
            <a:fillRect/>
          </a:stretch>
        </p:blipFill>
        <p:spPr>
          <a:xfrm>
            <a:off x="665798" y="2744510"/>
            <a:ext cx="951190" cy="1704499"/>
          </a:xfrm>
          <a:prstGeom prst="rect">
            <a:avLst/>
          </a:prstGeom>
        </p:spPr>
      </p:pic>
      <p:sp>
        <p:nvSpPr>
          <p:cNvPr id="5" name="Text 1"/>
          <p:cNvSpPr/>
          <p:nvPr/>
        </p:nvSpPr>
        <p:spPr>
          <a:xfrm>
            <a:off x="1902262" y="2934653"/>
            <a:ext cx="2378154" cy="297180"/>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XGBM Performance</a:t>
            </a:r>
            <a:endParaRPr lang="en-US" sz="1850" dirty="0"/>
          </a:p>
        </p:txBody>
      </p:sp>
      <p:sp>
        <p:nvSpPr>
          <p:cNvPr id="6" name="Text 2"/>
          <p:cNvSpPr/>
          <p:nvPr/>
        </p:nvSpPr>
        <p:spPr>
          <a:xfrm>
            <a:off x="1902262" y="3345894"/>
            <a:ext cx="5747475"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The XG Boost achieved the best results: Precision = 0.70, Recall = 0.96, F1-score = 0.81, demonstrating superior predictive power.</a:t>
            </a:r>
            <a:endParaRPr lang="en-US" sz="1450" dirty="0"/>
          </a:p>
        </p:txBody>
      </p:sp>
      <p:pic>
        <p:nvPicPr>
          <p:cNvPr id="7" name="Image 2" descr="preencoded.png"/>
          <p:cNvPicPr>
            <a:picLocks noChangeAspect="1"/>
          </p:cNvPicPr>
          <p:nvPr/>
        </p:nvPicPr>
        <p:blipFill>
          <a:blip r:embed="rId5"/>
          <a:stretch>
            <a:fillRect/>
          </a:stretch>
        </p:blipFill>
        <p:spPr>
          <a:xfrm>
            <a:off x="665798" y="4449008"/>
            <a:ext cx="951190" cy="1704499"/>
          </a:xfrm>
          <a:prstGeom prst="rect">
            <a:avLst/>
          </a:prstGeom>
        </p:spPr>
      </p:pic>
      <p:sp>
        <p:nvSpPr>
          <p:cNvPr id="8" name="Text 3"/>
          <p:cNvSpPr/>
          <p:nvPr/>
        </p:nvSpPr>
        <p:spPr>
          <a:xfrm>
            <a:off x="1902262" y="4639151"/>
            <a:ext cx="2378154" cy="297180"/>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Transit Time</a:t>
            </a:r>
            <a:endParaRPr lang="en-US" sz="1850" dirty="0"/>
          </a:p>
        </p:txBody>
      </p:sp>
      <p:sp>
        <p:nvSpPr>
          <p:cNvPr id="9" name="Text 4"/>
          <p:cNvSpPr/>
          <p:nvPr/>
        </p:nvSpPr>
        <p:spPr>
          <a:xfrm>
            <a:off x="1902262" y="5050393"/>
            <a:ext cx="6575941"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Transit Time contributed 30% to the prediction accuracy. Optimizing route planning and transportation methods is crucial for improving delivery outcomes.</a:t>
            </a:r>
            <a:endParaRPr lang="en-US" sz="1450" dirty="0"/>
          </a:p>
        </p:txBody>
      </p:sp>
      <p:pic>
        <p:nvPicPr>
          <p:cNvPr id="10" name="Image 3" descr="preencoded.png"/>
          <p:cNvPicPr>
            <a:picLocks noChangeAspect="1"/>
          </p:cNvPicPr>
          <p:nvPr/>
        </p:nvPicPr>
        <p:blipFill>
          <a:blip r:embed="rId6"/>
          <a:stretch>
            <a:fillRect/>
          </a:stretch>
        </p:blipFill>
        <p:spPr>
          <a:xfrm>
            <a:off x="665798" y="6153507"/>
            <a:ext cx="951190" cy="1400175"/>
          </a:xfrm>
          <a:prstGeom prst="rect">
            <a:avLst/>
          </a:prstGeom>
        </p:spPr>
      </p:pic>
      <p:sp>
        <p:nvSpPr>
          <p:cNvPr id="11" name="Text 5"/>
          <p:cNvSpPr/>
          <p:nvPr/>
        </p:nvSpPr>
        <p:spPr>
          <a:xfrm>
            <a:off x="1902262" y="6343650"/>
            <a:ext cx="2378154" cy="297180"/>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Shipping Distance</a:t>
            </a:r>
            <a:endParaRPr lang="en-US" sz="1850" dirty="0"/>
          </a:p>
        </p:txBody>
      </p:sp>
      <p:sp>
        <p:nvSpPr>
          <p:cNvPr id="12" name="Text 6"/>
          <p:cNvSpPr/>
          <p:nvPr/>
        </p:nvSpPr>
        <p:spPr>
          <a:xfrm>
            <a:off x="1902262" y="6754892"/>
            <a:ext cx="6575941" cy="60864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Shipping Distance contributed 20% to the prediction accuracy. Strategic placement of warehouses and distribution centers can reduce delivery times.</a:t>
            </a:r>
            <a:endParaRPr lang="en-US" sz="14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Future Deployment Strategy: Integration with E-Commerce Platform and Real-time Prediction</a:t>
            </a:r>
            <a:endParaRPr lang="en-US" sz="4450" dirty="0"/>
          </a:p>
        </p:txBody>
      </p:sp>
      <p:sp>
        <p:nvSpPr>
          <p:cNvPr id="3" name="Text 1"/>
          <p:cNvSpPr/>
          <p:nvPr/>
        </p:nvSpPr>
        <p:spPr>
          <a:xfrm>
            <a:off x="1857256" y="303442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API Integration</a:t>
            </a:r>
            <a:endParaRPr lang="en-US" sz="2200" dirty="0"/>
          </a:p>
        </p:txBody>
      </p:sp>
      <p:sp>
        <p:nvSpPr>
          <p:cNvPr id="4" name="Text 2"/>
          <p:cNvSpPr/>
          <p:nvPr/>
        </p:nvSpPr>
        <p:spPr>
          <a:xfrm>
            <a:off x="793790" y="3524845"/>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Seamlessly integrate the XG Boost model with the existing e-commerce platform via API for real-time predictions.</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sp>
        <p:nvSpPr>
          <p:cNvPr id="6" name="Text 3"/>
          <p:cNvSpPr/>
          <p:nvPr/>
        </p:nvSpPr>
        <p:spPr>
          <a:xfrm>
            <a:off x="6354961" y="3516273"/>
            <a:ext cx="82748"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7" name="Text 4"/>
          <p:cNvSpPr/>
          <p:nvPr/>
        </p:nvSpPr>
        <p:spPr>
          <a:xfrm>
            <a:off x="9937790" y="3034427"/>
            <a:ext cx="299525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Real-time Predictions</a:t>
            </a:r>
            <a:endParaRPr lang="en-US" sz="2200" dirty="0"/>
          </a:p>
        </p:txBody>
      </p:sp>
      <p:sp>
        <p:nvSpPr>
          <p:cNvPr id="8" name="Text 5"/>
          <p:cNvSpPr/>
          <p:nvPr/>
        </p:nvSpPr>
        <p:spPr>
          <a:xfrm>
            <a:off x="9937790" y="352484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Generate delivery predictions as orders are placed, providing immediate feedback to customers.</a:t>
            </a:r>
            <a:endParaRPr lang="en-US" sz="1750" dirty="0"/>
          </a:p>
        </p:txBody>
      </p:sp>
      <p:pic>
        <p:nvPicPr>
          <p:cNvPr id="9" name="Image 1" descr="preencoded.png"/>
          <p:cNvPicPr>
            <a:picLocks noChangeAspect="1"/>
          </p:cNvPicPr>
          <p:nvPr/>
        </p:nvPicPr>
        <p:blipFill>
          <a:blip r:embed="rId4"/>
          <a:stretch>
            <a:fillRect/>
          </a:stretch>
        </p:blipFill>
        <p:spPr>
          <a:xfrm>
            <a:off x="5032653" y="2767846"/>
            <a:ext cx="4564975" cy="4564975"/>
          </a:xfrm>
          <a:prstGeom prst="rect">
            <a:avLst/>
          </a:prstGeom>
        </p:spPr>
      </p:pic>
      <p:sp>
        <p:nvSpPr>
          <p:cNvPr id="10" name="Text 6"/>
          <p:cNvSpPr/>
          <p:nvPr/>
        </p:nvSpPr>
        <p:spPr>
          <a:xfrm>
            <a:off x="8541187" y="3904774"/>
            <a:ext cx="162163"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1" name="Text 7"/>
          <p:cNvSpPr/>
          <p:nvPr/>
        </p:nvSpPr>
        <p:spPr>
          <a:xfrm>
            <a:off x="9937790" y="54869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Alert System</a:t>
            </a:r>
            <a:endParaRPr lang="en-US" sz="2200" dirty="0"/>
          </a:p>
        </p:txBody>
      </p:sp>
      <p:sp>
        <p:nvSpPr>
          <p:cNvPr id="12" name="Text 8"/>
          <p:cNvSpPr/>
          <p:nvPr/>
        </p:nvSpPr>
        <p:spPr>
          <a:xfrm>
            <a:off x="9937790" y="5977414"/>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Flag orders with a high probability of late delivery (&gt;20%) for manual review and intervention.</a:t>
            </a:r>
            <a:endParaRPr lang="en-US" sz="1750" dirty="0"/>
          </a:p>
        </p:txBody>
      </p:sp>
      <p:pic>
        <p:nvPicPr>
          <p:cNvPr id="13" name="Image 2" descr="preencoded.png"/>
          <p:cNvPicPr>
            <a:picLocks noChangeAspect="1"/>
          </p:cNvPicPr>
          <p:nvPr/>
        </p:nvPicPr>
        <p:blipFill>
          <a:blip r:embed="rId5"/>
          <a:stretch>
            <a:fillRect/>
          </a:stretch>
        </p:blipFill>
        <p:spPr>
          <a:xfrm>
            <a:off x="5032653" y="2767846"/>
            <a:ext cx="4564975" cy="4564975"/>
          </a:xfrm>
          <a:prstGeom prst="rect">
            <a:avLst/>
          </a:prstGeom>
        </p:spPr>
      </p:pic>
      <p:sp>
        <p:nvSpPr>
          <p:cNvPr id="14" name="Text 9"/>
          <p:cNvSpPr/>
          <p:nvPr/>
        </p:nvSpPr>
        <p:spPr>
          <a:xfrm>
            <a:off x="8150781" y="6130647"/>
            <a:ext cx="165854"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0"/>
          <p:cNvSpPr/>
          <p:nvPr/>
        </p:nvSpPr>
        <p:spPr>
          <a:xfrm>
            <a:off x="1857256" y="548699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Feedback Loop</a:t>
            </a:r>
            <a:endParaRPr lang="en-US" sz="2200" dirty="0"/>
          </a:p>
        </p:txBody>
      </p:sp>
      <p:sp>
        <p:nvSpPr>
          <p:cNvPr id="16" name="Text 11"/>
          <p:cNvSpPr/>
          <p:nvPr/>
        </p:nvSpPr>
        <p:spPr>
          <a:xfrm>
            <a:off x="793790" y="5977414"/>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Continuously monitor model performance and retrain with new data to maintain accuracy.</a:t>
            </a:r>
            <a:endParaRPr lang="en-US" sz="1750" dirty="0"/>
          </a:p>
        </p:txBody>
      </p:sp>
      <p:pic>
        <p:nvPicPr>
          <p:cNvPr id="17" name="Image 3" descr="preencoded.png"/>
          <p:cNvPicPr>
            <a:picLocks noChangeAspect="1"/>
          </p:cNvPicPr>
          <p:nvPr/>
        </p:nvPicPr>
        <p:blipFill>
          <a:blip r:embed="rId6"/>
          <a:stretch>
            <a:fillRect/>
          </a:stretch>
        </p:blipFill>
        <p:spPr>
          <a:xfrm>
            <a:off x="5032653" y="2767846"/>
            <a:ext cx="4564975" cy="4564975"/>
          </a:xfrm>
          <a:prstGeom prst="rect">
            <a:avLst/>
          </a:prstGeom>
        </p:spPr>
      </p:pic>
      <p:sp>
        <p:nvSpPr>
          <p:cNvPr id="18" name="Text 12"/>
          <p:cNvSpPr/>
          <p:nvPr/>
        </p:nvSpPr>
        <p:spPr>
          <a:xfrm>
            <a:off x="5920978" y="5742146"/>
            <a:ext cx="173712"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19" name="Shape 11">
            <a:extLst>
              <a:ext uri="{FF2B5EF4-FFF2-40B4-BE49-F238E27FC236}">
                <a16:creationId xmlns:a16="http://schemas.microsoft.com/office/drawing/2014/main" id="{690E60CE-AEC2-6867-426A-9D97679DDDFE}"/>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20" name="Text 13">
            <a:extLst>
              <a:ext uri="{FF2B5EF4-FFF2-40B4-BE49-F238E27FC236}">
                <a16:creationId xmlns:a16="http://schemas.microsoft.com/office/drawing/2014/main" id="{DCC9F69A-E3ED-2E3A-F2D7-EF771FDC8AE7}"/>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4020"/>
            <a:ext cx="12943523"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Potential Challenges and Mitigation Strategies</a:t>
            </a:r>
            <a:endParaRPr lang="en-US" sz="4450" dirty="0"/>
          </a:p>
        </p:txBody>
      </p:sp>
      <p:sp>
        <p:nvSpPr>
          <p:cNvPr id="3" name="Shape 1"/>
          <p:cNvSpPr/>
          <p:nvPr/>
        </p:nvSpPr>
        <p:spPr>
          <a:xfrm>
            <a:off x="793790" y="1896428"/>
            <a:ext cx="2173724" cy="1669852"/>
          </a:xfrm>
          <a:prstGeom prst="roundRect">
            <a:avLst>
              <a:gd name="adj" fmla="val 5705"/>
            </a:avLst>
          </a:prstGeom>
          <a:solidFill>
            <a:srgbClr val="3D3D42"/>
          </a:solidFill>
          <a:ln w="7620">
            <a:solidFill>
              <a:srgbClr val="56565B"/>
            </a:solidFill>
            <a:prstDash val="solid"/>
          </a:ln>
        </p:spPr>
      </p:sp>
      <p:sp>
        <p:nvSpPr>
          <p:cNvPr id="4" name="Text 2"/>
          <p:cNvSpPr/>
          <p:nvPr/>
        </p:nvSpPr>
        <p:spPr>
          <a:xfrm>
            <a:off x="1028224" y="2504599"/>
            <a:ext cx="82748"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Drift</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Monitor data distributions and retrain the model regularly to adapt to changing patterns and maintain accuracy.</a:t>
            </a:r>
            <a:endParaRPr lang="en-US" sz="1750" dirty="0"/>
          </a:p>
        </p:txBody>
      </p:sp>
      <p:sp>
        <p:nvSpPr>
          <p:cNvPr id="7" name="Shape 5"/>
          <p:cNvSpPr/>
          <p:nvPr/>
        </p:nvSpPr>
        <p:spPr>
          <a:xfrm>
            <a:off x="3080861" y="3551039"/>
            <a:ext cx="10642402" cy="15240"/>
          </a:xfrm>
          <a:prstGeom prst="roundRect">
            <a:avLst>
              <a:gd name="adj" fmla="val 625116"/>
            </a:avLst>
          </a:prstGeom>
          <a:solidFill>
            <a:srgbClr val="56565B"/>
          </a:solidFill>
          <a:ln/>
        </p:spPr>
      </p:sp>
      <p:sp>
        <p:nvSpPr>
          <p:cNvPr id="8" name="Shape 6"/>
          <p:cNvSpPr/>
          <p:nvPr/>
        </p:nvSpPr>
        <p:spPr>
          <a:xfrm>
            <a:off x="793790" y="3679627"/>
            <a:ext cx="4347567" cy="1669852"/>
          </a:xfrm>
          <a:prstGeom prst="roundRect">
            <a:avLst>
              <a:gd name="adj" fmla="val 5705"/>
            </a:avLst>
          </a:prstGeom>
          <a:solidFill>
            <a:srgbClr val="3D3D42"/>
          </a:solidFill>
          <a:ln w="7620">
            <a:solidFill>
              <a:srgbClr val="56565B"/>
            </a:solidFill>
            <a:prstDash val="solid"/>
          </a:ln>
        </p:spPr>
      </p:sp>
      <p:sp>
        <p:nvSpPr>
          <p:cNvPr id="9" name="Text 7"/>
          <p:cNvSpPr/>
          <p:nvPr/>
        </p:nvSpPr>
        <p:spPr>
          <a:xfrm>
            <a:off x="1028224" y="4287798"/>
            <a:ext cx="162163"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Scalability</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Optimize the model for efficient prediction with large volumes of incoming orders by leveraging cloud computing resources.</a:t>
            </a:r>
            <a:endParaRPr lang="en-US" sz="1750" dirty="0"/>
          </a:p>
        </p:txBody>
      </p:sp>
      <p:sp>
        <p:nvSpPr>
          <p:cNvPr id="12" name="Shape 10"/>
          <p:cNvSpPr/>
          <p:nvPr/>
        </p:nvSpPr>
        <p:spPr>
          <a:xfrm>
            <a:off x="5254704" y="5334238"/>
            <a:ext cx="8468558" cy="15240"/>
          </a:xfrm>
          <a:prstGeom prst="roundRect">
            <a:avLst>
              <a:gd name="adj" fmla="val 625116"/>
            </a:avLst>
          </a:prstGeom>
          <a:solidFill>
            <a:srgbClr val="56565B"/>
          </a:solidFill>
          <a:ln/>
        </p:spPr>
      </p:sp>
      <p:sp>
        <p:nvSpPr>
          <p:cNvPr id="13" name="Shape 11"/>
          <p:cNvSpPr/>
          <p:nvPr/>
        </p:nvSpPr>
        <p:spPr>
          <a:xfrm>
            <a:off x="793790" y="5462826"/>
            <a:ext cx="6521410" cy="2032754"/>
          </a:xfrm>
          <a:prstGeom prst="roundRect">
            <a:avLst>
              <a:gd name="adj" fmla="val 4687"/>
            </a:avLst>
          </a:prstGeom>
          <a:solidFill>
            <a:srgbClr val="3D3D42"/>
          </a:solidFill>
          <a:ln w="7620">
            <a:solidFill>
              <a:srgbClr val="56565B"/>
            </a:solidFill>
            <a:prstDash val="solid"/>
          </a:ln>
        </p:spPr>
      </p:sp>
      <p:sp>
        <p:nvSpPr>
          <p:cNvPr id="14" name="Text 12"/>
          <p:cNvSpPr/>
          <p:nvPr/>
        </p:nvSpPr>
        <p:spPr>
          <a:xfrm>
            <a:off x="1028224" y="6252448"/>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Interpretability</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Use SHAP values and other explainable AI methods to understand model predictions and ensure fairness in delivery outcomes.</a:t>
            </a:r>
            <a:endParaRPr lang="en-US" sz="1750" dirty="0"/>
          </a:p>
        </p:txBody>
      </p:sp>
      <p:sp>
        <p:nvSpPr>
          <p:cNvPr id="17" name="Shape 11">
            <a:extLst>
              <a:ext uri="{FF2B5EF4-FFF2-40B4-BE49-F238E27FC236}">
                <a16:creationId xmlns:a16="http://schemas.microsoft.com/office/drawing/2014/main" id="{2FA034FF-9264-F9C5-4D34-507059CBC409}"/>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8" name="Text 13">
            <a:extLst>
              <a:ext uri="{FF2B5EF4-FFF2-40B4-BE49-F238E27FC236}">
                <a16:creationId xmlns:a16="http://schemas.microsoft.com/office/drawing/2014/main" id="{9AE64FFB-F18E-A461-B02E-DED88FC2B990}"/>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9961" y="503753"/>
            <a:ext cx="7864078" cy="1714500"/>
          </a:xfrm>
          <a:prstGeom prst="rect">
            <a:avLst/>
          </a:prstGeom>
          <a:noFill/>
          <a:ln/>
        </p:spPr>
        <p:txBody>
          <a:bodyPr wrap="square" lIns="0" tIns="0" rIns="0" bIns="0" rtlCol="0" anchor="t"/>
          <a:lstStyle/>
          <a:p>
            <a:pPr marL="0" indent="0">
              <a:lnSpc>
                <a:spcPts val="4450"/>
              </a:lnSpc>
              <a:buNone/>
            </a:pPr>
            <a:r>
              <a:rPr lang="en-US" sz="3550" dirty="0">
                <a:solidFill>
                  <a:srgbClr val="F2F2F3"/>
                </a:solidFill>
                <a:latin typeface="Poppins Light" pitchFamily="34" charset="0"/>
                <a:ea typeface="Poppins Light" pitchFamily="34" charset="-122"/>
                <a:cs typeface="Poppins Light" pitchFamily="34" charset="-120"/>
              </a:rPr>
              <a:t>Conclusion: Enhancing E-Commerce with Delivery Prediction</a:t>
            </a:r>
            <a:endParaRPr lang="en-US" sz="3550" dirty="0"/>
          </a:p>
        </p:txBody>
      </p:sp>
      <p:sp>
        <p:nvSpPr>
          <p:cNvPr id="4" name="Text 1"/>
          <p:cNvSpPr/>
          <p:nvPr/>
        </p:nvSpPr>
        <p:spPr>
          <a:xfrm>
            <a:off x="639961" y="2583775"/>
            <a:ext cx="3794879" cy="603409"/>
          </a:xfrm>
          <a:prstGeom prst="rect">
            <a:avLst/>
          </a:prstGeom>
          <a:noFill/>
          <a:ln/>
        </p:spPr>
        <p:txBody>
          <a:bodyPr wrap="none" lIns="0" tIns="0" rIns="0" bIns="0" rtlCol="0" anchor="t"/>
          <a:lstStyle/>
          <a:p>
            <a:pPr marL="0" indent="0" algn="ctr">
              <a:lnSpc>
                <a:spcPts val="4750"/>
              </a:lnSpc>
              <a:buNone/>
            </a:pPr>
            <a:r>
              <a:rPr lang="en-US" sz="4750" dirty="0">
                <a:solidFill>
                  <a:srgbClr val="E5E0DF"/>
                </a:solidFill>
                <a:latin typeface="Poppins Light" pitchFamily="34" charset="0"/>
                <a:ea typeface="Poppins Light" pitchFamily="34" charset="-122"/>
                <a:cs typeface="Poppins Light" pitchFamily="34" charset="-120"/>
              </a:rPr>
              <a:t>15%</a:t>
            </a:r>
            <a:endParaRPr lang="en-US" sz="4750" dirty="0"/>
          </a:p>
        </p:txBody>
      </p:sp>
      <p:sp>
        <p:nvSpPr>
          <p:cNvPr id="5" name="Text 2"/>
          <p:cNvSpPr/>
          <p:nvPr/>
        </p:nvSpPr>
        <p:spPr>
          <a:xfrm>
            <a:off x="1394579" y="3415546"/>
            <a:ext cx="2285643" cy="285750"/>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Poppins Light" pitchFamily="34" charset="0"/>
                <a:ea typeface="Poppins Light" pitchFamily="34" charset="-122"/>
                <a:cs typeface="Poppins Light" pitchFamily="34" charset="-120"/>
              </a:rPr>
              <a:t>Error Reduction</a:t>
            </a:r>
            <a:endParaRPr lang="en-US" sz="1750" dirty="0"/>
          </a:p>
        </p:txBody>
      </p:sp>
      <p:sp>
        <p:nvSpPr>
          <p:cNvPr id="6" name="Text 3"/>
          <p:cNvSpPr/>
          <p:nvPr/>
        </p:nvSpPr>
        <p:spPr>
          <a:xfrm>
            <a:off x="639961" y="3810953"/>
            <a:ext cx="3794879" cy="1170146"/>
          </a:xfrm>
          <a:prstGeom prst="rect">
            <a:avLst/>
          </a:prstGeom>
          <a:noFill/>
          <a:ln/>
        </p:spPr>
        <p:txBody>
          <a:bodyPr wrap="square" lIns="0" tIns="0" rIns="0" bIns="0" rtlCol="0" anchor="t"/>
          <a:lstStyle/>
          <a:p>
            <a:pPr marL="0" indent="0" algn="ctr">
              <a:lnSpc>
                <a:spcPts val="2300"/>
              </a:lnSpc>
              <a:buNone/>
            </a:pPr>
            <a:r>
              <a:rPr lang="en-US" sz="1400" dirty="0">
                <a:solidFill>
                  <a:srgbClr val="E5E0DF"/>
                </a:solidFill>
                <a:latin typeface="Roboto Light" pitchFamily="34" charset="0"/>
                <a:ea typeface="Roboto Light" pitchFamily="34" charset="-122"/>
                <a:cs typeface="Roboto Light" pitchFamily="34" charset="-120"/>
              </a:rPr>
              <a:t>This project has successfully developed a machine learning model to predict on-time delivery for e-commerce orders, reducing errors by 15%.</a:t>
            </a:r>
            <a:endParaRPr lang="en-US" sz="1400" dirty="0"/>
          </a:p>
        </p:txBody>
      </p:sp>
      <p:sp>
        <p:nvSpPr>
          <p:cNvPr id="7" name="Text 4"/>
          <p:cNvSpPr/>
          <p:nvPr/>
        </p:nvSpPr>
        <p:spPr>
          <a:xfrm>
            <a:off x="4709041" y="2583775"/>
            <a:ext cx="3794998" cy="603409"/>
          </a:xfrm>
          <a:prstGeom prst="rect">
            <a:avLst/>
          </a:prstGeom>
          <a:noFill/>
          <a:ln/>
        </p:spPr>
        <p:txBody>
          <a:bodyPr wrap="none" lIns="0" tIns="0" rIns="0" bIns="0" rtlCol="0" anchor="t"/>
          <a:lstStyle/>
          <a:p>
            <a:pPr marL="0" indent="0" algn="ctr">
              <a:lnSpc>
                <a:spcPts val="4750"/>
              </a:lnSpc>
              <a:buNone/>
            </a:pPr>
            <a:r>
              <a:rPr lang="en-US" sz="4750" dirty="0">
                <a:solidFill>
                  <a:srgbClr val="E5E0DF"/>
                </a:solidFill>
                <a:latin typeface="Poppins Light" pitchFamily="34" charset="0"/>
                <a:ea typeface="Poppins Light" pitchFamily="34" charset="-122"/>
                <a:cs typeface="Poppins Light" pitchFamily="34" charset="-120"/>
              </a:rPr>
              <a:t>3X</a:t>
            </a:r>
            <a:endParaRPr lang="en-US" sz="4750" dirty="0"/>
          </a:p>
        </p:txBody>
      </p:sp>
      <p:sp>
        <p:nvSpPr>
          <p:cNvPr id="8" name="Text 5"/>
          <p:cNvSpPr/>
          <p:nvPr/>
        </p:nvSpPr>
        <p:spPr>
          <a:xfrm>
            <a:off x="5463659" y="3415546"/>
            <a:ext cx="2285643" cy="285750"/>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Poppins Light" pitchFamily="34" charset="0"/>
                <a:ea typeface="Poppins Light" pitchFamily="34" charset="-122"/>
                <a:cs typeface="Poppins Light" pitchFamily="34" charset="-120"/>
              </a:rPr>
              <a:t>Data Granularity</a:t>
            </a:r>
            <a:endParaRPr lang="en-US" sz="1750" dirty="0"/>
          </a:p>
        </p:txBody>
      </p:sp>
      <p:sp>
        <p:nvSpPr>
          <p:cNvPr id="9" name="Text 6"/>
          <p:cNvSpPr/>
          <p:nvPr/>
        </p:nvSpPr>
        <p:spPr>
          <a:xfrm>
            <a:off x="4709041" y="3810953"/>
            <a:ext cx="3794998" cy="877610"/>
          </a:xfrm>
          <a:prstGeom prst="rect">
            <a:avLst/>
          </a:prstGeom>
          <a:noFill/>
          <a:ln/>
        </p:spPr>
        <p:txBody>
          <a:bodyPr wrap="square" lIns="0" tIns="0" rIns="0" bIns="0" rtlCol="0" anchor="t"/>
          <a:lstStyle/>
          <a:p>
            <a:pPr marL="0" indent="0" algn="ctr">
              <a:lnSpc>
                <a:spcPts val="2300"/>
              </a:lnSpc>
              <a:buNone/>
            </a:pPr>
            <a:r>
              <a:rPr lang="en-US" sz="1400" dirty="0">
                <a:solidFill>
                  <a:srgbClr val="E5E0DF"/>
                </a:solidFill>
                <a:latin typeface="Roboto Light" pitchFamily="34" charset="0"/>
                <a:ea typeface="Roboto Light" pitchFamily="34" charset="-122"/>
                <a:cs typeface="Roboto Light" pitchFamily="34" charset="-120"/>
              </a:rPr>
              <a:t>Incorporate more granular data (e.g., real-time traffic data, warehouse inventory levels) to improve prediction accuracy.</a:t>
            </a:r>
            <a:endParaRPr lang="en-US" sz="1400" dirty="0"/>
          </a:p>
        </p:txBody>
      </p:sp>
      <p:sp>
        <p:nvSpPr>
          <p:cNvPr id="10" name="Text 7"/>
          <p:cNvSpPr/>
          <p:nvPr/>
        </p:nvSpPr>
        <p:spPr>
          <a:xfrm>
            <a:off x="2674501" y="5620941"/>
            <a:ext cx="3794879" cy="603409"/>
          </a:xfrm>
          <a:prstGeom prst="rect">
            <a:avLst/>
          </a:prstGeom>
          <a:noFill/>
          <a:ln/>
        </p:spPr>
        <p:txBody>
          <a:bodyPr wrap="none" lIns="0" tIns="0" rIns="0" bIns="0" rtlCol="0" anchor="t"/>
          <a:lstStyle/>
          <a:p>
            <a:pPr marL="0" indent="0" algn="ctr">
              <a:lnSpc>
                <a:spcPts val="4750"/>
              </a:lnSpc>
              <a:buNone/>
            </a:pPr>
            <a:r>
              <a:rPr lang="en-US" sz="4750" dirty="0">
                <a:solidFill>
                  <a:srgbClr val="E5E0DF"/>
                </a:solidFill>
                <a:latin typeface="Poppins Light" pitchFamily="34" charset="0"/>
                <a:ea typeface="Poppins Light" pitchFamily="34" charset="-122"/>
                <a:cs typeface="Poppins Light" pitchFamily="34" charset="-120"/>
              </a:rPr>
              <a:t>Real-Time</a:t>
            </a:r>
            <a:endParaRPr lang="en-US" sz="4750" dirty="0"/>
          </a:p>
        </p:txBody>
      </p:sp>
      <p:sp>
        <p:nvSpPr>
          <p:cNvPr id="11" name="Text 8"/>
          <p:cNvSpPr/>
          <p:nvPr/>
        </p:nvSpPr>
        <p:spPr>
          <a:xfrm>
            <a:off x="3429119" y="6452711"/>
            <a:ext cx="2285643" cy="285750"/>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Poppins Light" pitchFamily="34" charset="0"/>
                <a:ea typeface="Poppins Light" pitchFamily="34" charset="-122"/>
                <a:cs typeface="Poppins Light" pitchFamily="34" charset="-120"/>
              </a:rPr>
              <a:t>Route Optimization</a:t>
            </a:r>
            <a:endParaRPr lang="en-US" sz="1750" dirty="0"/>
          </a:p>
        </p:txBody>
      </p:sp>
      <p:sp>
        <p:nvSpPr>
          <p:cNvPr id="12" name="Text 9"/>
          <p:cNvSpPr/>
          <p:nvPr/>
        </p:nvSpPr>
        <p:spPr>
          <a:xfrm>
            <a:off x="2674501" y="6848118"/>
            <a:ext cx="3794879" cy="877610"/>
          </a:xfrm>
          <a:prstGeom prst="rect">
            <a:avLst/>
          </a:prstGeom>
          <a:noFill/>
          <a:ln/>
        </p:spPr>
        <p:txBody>
          <a:bodyPr wrap="square" lIns="0" tIns="0" rIns="0" bIns="0" rtlCol="0" anchor="t"/>
          <a:lstStyle/>
          <a:p>
            <a:pPr marL="0" indent="0" algn="ctr">
              <a:lnSpc>
                <a:spcPts val="2300"/>
              </a:lnSpc>
              <a:buNone/>
            </a:pPr>
            <a:r>
              <a:rPr lang="en-US" sz="1400" dirty="0">
                <a:solidFill>
                  <a:srgbClr val="E5E0DF"/>
                </a:solidFill>
                <a:latin typeface="Roboto Light" pitchFamily="34" charset="0"/>
                <a:ea typeface="Roboto Light" pitchFamily="34" charset="-122"/>
                <a:cs typeface="Roboto Light" pitchFamily="34" charset="-120"/>
              </a:rPr>
              <a:t>Apply reinforcement learning to optimize delivery routes in real-time, further reducing delivery times.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59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Objective: Project Goals and Significance</a:t>
            </a:r>
            <a:endParaRPr lang="en-US" sz="4450" dirty="0"/>
          </a:p>
        </p:txBody>
      </p:sp>
      <p:sp>
        <p:nvSpPr>
          <p:cNvPr id="4" name="Shape 1"/>
          <p:cNvSpPr/>
          <p:nvPr/>
        </p:nvSpPr>
        <p:spPr>
          <a:xfrm>
            <a:off x="6280190" y="2473643"/>
            <a:ext cx="3664863" cy="3128129"/>
          </a:xfrm>
          <a:prstGeom prst="roundRect">
            <a:avLst>
              <a:gd name="adj" fmla="val 3046"/>
            </a:avLst>
          </a:prstGeom>
          <a:solidFill>
            <a:srgbClr val="3D3D42"/>
          </a:solidFill>
          <a:ln w="7620">
            <a:solidFill>
              <a:srgbClr val="56565B"/>
            </a:solidFill>
            <a:prstDash val="solid"/>
          </a:ln>
        </p:spPr>
      </p:sp>
      <p:sp>
        <p:nvSpPr>
          <p:cNvPr id="5" name="Text 2"/>
          <p:cNvSpPr/>
          <p:nvPr/>
        </p:nvSpPr>
        <p:spPr>
          <a:xfrm>
            <a:off x="6514624" y="2708077"/>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Improve Delivery Accuracy</a:t>
            </a:r>
            <a:endParaRPr lang="en-US" sz="2200" dirty="0"/>
          </a:p>
        </p:txBody>
      </p:sp>
      <p:sp>
        <p:nvSpPr>
          <p:cNvPr id="6" name="Text 3"/>
          <p:cNvSpPr/>
          <p:nvPr/>
        </p:nvSpPr>
        <p:spPr>
          <a:xfrm>
            <a:off x="6514624" y="3552825"/>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Improve delivery accuracy by 15% compared to current methods. This will lead to fewer missed deliveries and happier customers.</a:t>
            </a:r>
            <a:endParaRPr lang="en-US" sz="1750" dirty="0"/>
          </a:p>
        </p:txBody>
      </p:sp>
      <p:sp>
        <p:nvSpPr>
          <p:cNvPr id="7" name="Shape 4"/>
          <p:cNvSpPr/>
          <p:nvPr/>
        </p:nvSpPr>
        <p:spPr>
          <a:xfrm>
            <a:off x="10171867" y="2473643"/>
            <a:ext cx="3664863" cy="3128129"/>
          </a:xfrm>
          <a:prstGeom prst="roundRect">
            <a:avLst>
              <a:gd name="adj" fmla="val 3046"/>
            </a:avLst>
          </a:prstGeom>
          <a:solidFill>
            <a:srgbClr val="3D3D42"/>
          </a:solidFill>
          <a:ln w="7620">
            <a:solidFill>
              <a:srgbClr val="56565B"/>
            </a:solidFill>
            <a:prstDash val="solid"/>
          </a:ln>
        </p:spPr>
      </p:sp>
      <p:sp>
        <p:nvSpPr>
          <p:cNvPr id="8" name="Text 5"/>
          <p:cNvSpPr/>
          <p:nvPr/>
        </p:nvSpPr>
        <p:spPr>
          <a:xfrm>
            <a:off x="10406301" y="2708077"/>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Reduce Late Delivery Rates</a:t>
            </a:r>
            <a:endParaRPr lang="en-US" sz="2200" dirty="0"/>
          </a:p>
        </p:txBody>
      </p:sp>
      <p:sp>
        <p:nvSpPr>
          <p:cNvPr id="9" name="Text 6"/>
          <p:cNvSpPr/>
          <p:nvPr/>
        </p:nvSpPr>
        <p:spPr>
          <a:xfrm>
            <a:off x="10406301" y="3552825"/>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Reduce late delivery rates by 10% within the first quarter of implementation. This will save on refunds and improve overall customer satisfaction.</a:t>
            </a:r>
            <a:endParaRPr lang="en-US" sz="1750" dirty="0"/>
          </a:p>
        </p:txBody>
      </p:sp>
      <p:sp>
        <p:nvSpPr>
          <p:cNvPr id="10" name="Shape 7"/>
          <p:cNvSpPr/>
          <p:nvPr/>
        </p:nvSpPr>
        <p:spPr>
          <a:xfrm>
            <a:off x="6280190" y="5828586"/>
            <a:ext cx="7556421" cy="1685092"/>
          </a:xfrm>
          <a:prstGeom prst="roundRect">
            <a:avLst>
              <a:gd name="adj" fmla="val 5654"/>
            </a:avLst>
          </a:prstGeom>
          <a:solidFill>
            <a:srgbClr val="3D3D42"/>
          </a:solidFill>
          <a:ln w="7620">
            <a:solidFill>
              <a:srgbClr val="56565B"/>
            </a:solidFill>
            <a:prstDash val="solid"/>
          </a:ln>
        </p:spPr>
      </p:sp>
      <p:sp>
        <p:nvSpPr>
          <p:cNvPr id="11" name="Text 8"/>
          <p:cNvSpPr/>
          <p:nvPr/>
        </p:nvSpPr>
        <p:spPr>
          <a:xfrm>
            <a:off x="6514624" y="60630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Optimize Logistics</a:t>
            </a:r>
            <a:endParaRPr lang="en-US" sz="2200" dirty="0"/>
          </a:p>
        </p:txBody>
      </p:sp>
      <p:sp>
        <p:nvSpPr>
          <p:cNvPr id="12" name="Text 9"/>
          <p:cNvSpPr/>
          <p:nvPr/>
        </p:nvSpPr>
        <p:spPr>
          <a:xfrm>
            <a:off x="6514624" y="6553438"/>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Provide actionable insights to optimize logistics and reduce operational costs. Streamline delivery processes and eliminate inefficiencies.</a:t>
            </a:r>
            <a:endParaRPr lang="en-US" sz="1750" dirty="0"/>
          </a:p>
        </p:txBody>
      </p:sp>
      <p:sp>
        <p:nvSpPr>
          <p:cNvPr id="13" name="Shape 11">
            <a:extLst>
              <a:ext uri="{FF2B5EF4-FFF2-40B4-BE49-F238E27FC236}">
                <a16:creationId xmlns:a16="http://schemas.microsoft.com/office/drawing/2014/main" id="{1714E68E-A5AA-87E8-A7AD-3C9A7A2BEAB6}"/>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4" name="Text 13">
            <a:extLst>
              <a:ext uri="{FF2B5EF4-FFF2-40B4-BE49-F238E27FC236}">
                <a16:creationId xmlns:a16="http://schemas.microsoft.com/office/drawing/2014/main" id="{F87D8FC0-6B1D-43FB-451A-D3F42F7AF439}"/>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8355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Dataset Overview: Key Features and Relevance</a:t>
            </a:r>
            <a:endParaRPr lang="en-US" sz="4450" dirty="0"/>
          </a:p>
        </p:txBody>
      </p:sp>
      <p:pic>
        <p:nvPicPr>
          <p:cNvPr id="4" name="Image 1" descr="preencoded.png"/>
          <p:cNvPicPr>
            <a:picLocks noChangeAspect="1"/>
          </p:cNvPicPr>
          <p:nvPr/>
        </p:nvPicPr>
        <p:blipFill>
          <a:blip r:embed="rId4"/>
          <a:stretch>
            <a:fillRect/>
          </a:stretch>
        </p:blipFill>
        <p:spPr>
          <a:xfrm>
            <a:off x="793790" y="2541270"/>
            <a:ext cx="566976" cy="566976"/>
          </a:xfrm>
          <a:prstGeom prst="rect">
            <a:avLst/>
          </a:prstGeom>
        </p:spPr>
      </p:pic>
      <p:sp>
        <p:nvSpPr>
          <p:cNvPr id="5" name="Text 1"/>
          <p:cNvSpPr/>
          <p:nvPr/>
        </p:nvSpPr>
        <p:spPr>
          <a:xfrm>
            <a:off x="793790" y="3335060"/>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Order Information</a:t>
            </a:r>
            <a:endParaRPr lang="en-US" sz="2200" dirty="0"/>
          </a:p>
        </p:txBody>
      </p:sp>
      <p:sp>
        <p:nvSpPr>
          <p:cNvPr id="6" name="Text 2"/>
          <p:cNvSpPr/>
          <p:nvPr/>
        </p:nvSpPr>
        <p:spPr>
          <a:xfrm>
            <a:off x="793790" y="4179808"/>
            <a:ext cx="2696542" cy="326612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Includes warehouse block, Mode of shipment, Customer care calls, and </a:t>
            </a:r>
            <a:r>
              <a:rPr lang="en-IN" sz="1600" b="0" i="0" dirty="0" err="1">
                <a:solidFill>
                  <a:srgbClr val="CCCCCC"/>
                </a:solidFill>
                <a:effectLst/>
                <a:latin typeface="Consolas" panose="020B0609020204030204" pitchFamily="49" charset="0"/>
              </a:rPr>
              <a:t>Reached.on.Time</a:t>
            </a:r>
            <a:r>
              <a:rPr lang="en-US" sz="1750" dirty="0">
                <a:solidFill>
                  <a:srgbClr val="E5E0DF"/>
                </a:solidFill>
                <a:latin typeface="Roboto Light" pitchFamily="34" charset="0"/>
                <a:ea typeface="Roboto Light" pitchFamily="34" charset="-122"/>
                <a:cs typeface="Roboto Light" pitchFamily="34" charset="-120"/>
              </a:rPr>
              <a:t>. These fields provide essential context for tracking and analyzing delivery performance.</a:t>
            </a:r>
            <a:endParaRPr lang="en-US" sz="1750" dirty="0"/>
          </a:p>
        </p:txBody>
      </p:sp>
      <p:pic>
        <p:nvPicPr>
          <p:cNvPr id="7" name="Image 2" descr="preencoded.png"/>
          <p:cNvPicPr>
            <a:picLocks noChangeAspect="1"/>
          </p:cNvPicPr>
          <p:nvPr/>
        </p:nvPicPr>
        <p:blipFill>
          <a:blip r:embed="rId5"/>
          <a:stretch>
            <a:fillRect/>
          </a:stretch>
        </p:blipFill>
        <p:spPr>
          <a:xfrm>
            <a:off x="3950011" y="2541270"/>
            <a:ext cx="566976" cy="566976"/>
          </a:xfrm>
          <a:prstGeom prst="rect">
            <a:avLst/>
          </a:prstGeom>
        </p:spPr>
      </p:pic>
      <p:sp>
        <p:nvSpPr>
          <p:cNvPr id="8" name="Text 3"/>
          <p:cNvSpPr/>
          <p:nvPr/>
        </p:nvSpPr>
        <p:spPr>
          <a:xfrm>
            <a:off x="3950011" y="3335060"/>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Product Details</a:t>
            </a:r>
            <a:endParaRPr lang="en-US" sz="2200" dirty="0"/>
          </a:p>
        </p:txBody>
      </p:sp>
      <p:sp>
        <p:nvSpPr>
          <p:cNvPr id="9" name="Text 4"/>
          <p:cNvSpPr/>
          <p:nvPr/>
        </p:nvSpPr>
        <p:spPr>
          <a:xfrm>
            <a:off x="3950011" y="3825478"/>
            <a:ext cx="2292072"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Features  </a:t>
            </a:r>
            <a:r>
              <a:rPr lang="en-IN" sz="1600" b="0" i="0" dirty="0" err="1">
                <a:solidFill>
                  <a:srgbClr val="CCCCCC"/>
                </a:solidFill>
                <a:effectLst/>
                <a:latin typeface="Consolas" panose="020B0609020204030204" pitchFamily="49" charset="0"/>
              </a:rPr>
              <a:t>Cost_of_the_Product</a:t>
            </a:r>
            <a:r>
              <a:rPr lang="en-US" sz="1750" dirty="0">
                <a:solidFill>
                  <a:srgbClr val="E5E0DF"/>
                </a:solidFill>
                <a:latin typeface="Roboto Light" pitchFamily="34" charset="0"/>
                <a:ea typeface="Roboto Light" pitchFamily="34" charset="-122"/>
                <a:cs typeface="Roboto Light" pitchFamily="34" charset="-120"/>
              </a:rPr>
              <a:t>, </a:t>
            </a:r>
            <a:r>
              <a:rPr lang="en-IN" sz="1600" b="0" i="0" dirty="0" err="1">
                <a:solidFill>
                  <a:srgbClr val="CCCCCC"/>
                </a:solidFill>
                <a:effectLst/>
                <a:latin typeface="Consolas" panose="020B0609020204030204" pitchFamily="49" charset="0"/>
              </a:rPr>
              <a:t>Prior_purchases</a:t>
            </a:r>
            <a:r>
              <a:rPr lang="en-US" sz="1750" dirty="0">
                <a:solidFill>
                  <a:srgbClr val="E5E0DF"/>
                </a:solidFill>
                <a:latin typeface="Roboto Light" pitchFamily="34" charset="0"/>
                <a:ea typeface="Roboto Light" pitchFamily="34" charset="-122"/>
                <a:cs typeface="Roboto Light" pitchFamily="34" charset="-120"/>
              </a:rPr>
              <a:t>, </a:t>
            </a:r>
            <a:r>
              <a:rPr lang="en-IN" sz="1600" b="0" i="0" dirty="0" err="1">
                <a:solidFill>
                  <a:srgbClr val="CCCCCC"/>
                </a:solidFill>
                <a:effectLst/>
                <a:latin typeface="Consolas" panose="020B0609020204030204" pitchFamily="49" charset="0"/>
              </a:rPr>
              <a:t>Product_importance</a:t>
            </a:r>
            <a:r>
              <a:rPr lang="en-IN" sz="1600" b="0" i="0" dirty="0">
                <a:solidFill>
                  <a:srgbClr val="CCCCCC"/>
                </a:solidFill>
                <a:effectLst/>
                <a:latin typeface="Consolas" panose="020B0609020204030204" pitchFamily="49" charset="0"/>
              </a:rPr>
              <a:t>, </a:t>
            </a:r>
            <a:r>
              <a:rPr lang="en-IN" sz="1600" b="0" i="0" dirty="0" err="1">
                <a:solidFill>
                  <a:srgbClr val="CCCCCC"/>
                </a:solidFill>
                <a:effectLst/>
                <a:latin typeface="Consolas" panose="020B0609020204030204" pitchFamily="49" charset="0"/>
              </a:rPr>
              <a:t>Discount_offered</a:t>
            </a:r>
            <a:r>
              <a:rPr lang="en-US" sz="1750" dirty="0">
                <a:solidFill>
                  <a:srgbClr val="E5E0DF"/>
                </a:solidFill>
                <a:latin typeface="Roboto Light" pitchFamily="34" charset="0"/>
                <a:ea typeface="Roboto Light" pitchFamily="34" charset="-122"/>
                <a:cs typeface="Roboto Light" pitchFamily="34" charset="-120"/>
              </a:rPr>
              <a:t>, </a:t>
            </a:r>
            <a:r>
              <a:rPr lang="en-IN" sz="1600" b="0" i="0" dirty="0" err="1">
                <a:solidFill>
                  <a:srgbClr val="CCCCCC"/>
                </a:solidFill>
                <a:effectLst/>
                <a:latin typeface="Consolas" panose="020B0609020204030204" pitchFamily="49" charset="0"/>
              </a:rPr>
              <a:t>Weight_in_gms</a:t>
            </a:r>
            <a:r>
              <a:rPr lang="en-US" sz="1750" dirty="0">
                <a:solidFill>
                  <a:srgbClr val="E5E0DF"/>
                </a:solidFill>
                <a:latin typeface="Roboto Light" pitchFamily="34" charset="0"/>
                <a:ea typeface="Roboto Light" pitchFamily="34" charset="-122"/>
                <a:cs typeface="Roboto Light" pitchFamily="34" charset="-120"/>
              </a:rPr>
              <a:t>. Understanding product characteristics is crucial for estimating shipping times and handling requirements.</a:t>
            </a:r>
            <a:endParaRPr lang="en-US" sz="1750" dirty="0"/>
          </a:p>
        </p:txBody>
      </p:sp>
      <p:pic>
        <p:nvPicPr>
          <p:cNvPr id="10" name="Image 3" descr="preencoded.png"/>
          <p:cNvPicPr>
            <a:picLocks noChangeAspect="1"/>
          </p:cNvPicPr>
          <p:nvPr/>
        </p:nvPicPr>
        <p:blipFill>
          <a:blip r:embed="rId6"/>
          <a:stretch>
            <a:fillRect/>
          </a:stretch>
        </p:blipFill>
        <p:spPr>
          <a:xfrm>
            <a:off x="6582245" y="2541270"/>
            <a:ext cx="566976" cy="566976"/>
          </a:xfrm>
          <a:prstGeom prst="rect">
            <a:avLst/>
          </a:prstGeom>
        </p:spPr>
      </p:pic>
      <p:sp>
        <p:nvSpPr>
          <p:cNvPr id="11" name="Text 5"/>
          <p:cNvSpPr/>
          <p:nvPr/>
        </p:nvSpPr>
        <p:spPr>
          <a:xfrm>
            <a:off x="6582245" y="3335060"/>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Customer Demographics</a:t>
            </a:r>
            <a:endParaRPr lang="en-US" sz="2200" dirty="0"/>
          </a:p>
        </p:txBody>
      </p:sp>
      <p:sp>
        <p:nvSpPr>
          <p:cNvPr id="12" name="Text 6"/>
          <p:cNvSpPr/>
          <p:nvPr/>
        </p:nvSpPr>
        <p:spPr>
          <a:xfrm>
            <a:off x="6582245" y="4179808"/>
            <a:ext cx="2291953" cy="326612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gender, and Customer Ratings . Customer demographics can reveal patterns and preferences that influence delivery expectations.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539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Preparation</a:t>
            </a:r>
            <a:endParaRPr lang="en-US" sz="4450" dirty="0"/>
          </a:p>
        </p:txBody>
      </p:sp>
      <p:sp>
        <p:nvSpPr>
          <p:cNvPr id="4" name="Text 1"/>
          <p:cNvSpPr/>
          <p:nvPr/>
        </p:nvSpPr>
        <p:spPr>
          <a:xfrm>
            <a:off x="801410" y="2481739"/>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In the realm of e-commerce, predicting delivery times accurately is crucial for customer satisfaction and operational efficiency. Further we are moving to essential steps in preparing data for predictive modeling, focusing on transforming raw data into a model-ready format. We'll delve into key processes such as Data Preprocessing, Feature Engineering, Outlier Detection, Data Visualization and Train-Test Split, laying the groundwork for building a robust and reliable delivery prediction model.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27691"/>
            <a:ext cx="12527994"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Preprocessing: Handling Missing Values</a:t>
            </a:r>
            <a:endParaRPr lang="en-US" sz="4450" dirty="0"/>
          </a:p>
        </p:txBody>
      </p:sp>
      <p:sp>
        <p:nvSpPr>
          <p:cNvPr id="3" name="Shape 1"/>
          <p:cNvSpPr/>
          <p:nvPr/>
        </p:nvSpPr>
        <p:spPr>
          <a:xfrm>
            <a:off x="793790" y="2945249"/>
            <a:ext cx="510302" cy="510302"/>
          </a:xfrm>
          <a:prstGeom prst="roundRect">
            <a:avLst>
              <a:gd name="adj" fmla="val 18669"/>
            </a:avLst>
          </a:prstGeom>
          <a:solidFill>
            <a:srgbClr val="3D3D42"/>
          </a:solidFill>
          <a:ln w="7620">
            <a:solidFill>
              <a:srgbClr val="56565B"/>
            </a:solidFill>
            <a:prstDash val="solid"/>
          </a:ln>
        </p:spPr>
      </p:sp>
      <p:sp>
        <p:nvSpPr>
          <p:cNvPr id="4" name="Text 2"/>
          <p:cNvSpPr/>
          <p:nvPr/>
        </p:nvSpPr>
        <p:spPr>
          <a:xfrm>
            <a:off x="999173" y="3030260"/>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5" name="Text 3"/>
          <p:cNvSpPr/>
          <p:nvPr/>
        </p:nvSpPr>
        <p:spPr>
          <a:xfrm>
            <a:off x="1530906" y="2945249"/>
            <a:ext cx="3326487"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Identifying Missing Data</a:t>
            </a:r>
            <a:endParaRPr lang="en-US" sz="2200" dirty="0"/>
          </a:p>
        </p:txBody>
      </p:sp>
      <p:sp>
        <p:nvSpPr>
          <p:cNvPr id="6" name="Text 4"/>
          <p:cNvSpPr/>
          <p:nvPr/>
        </p:nvSpPr>
        <p:spPr>
          <a:xfrm>
            <a:off x="1530906" y="3435668"/>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first step involves pinpointing missing data points within the dataset. Common strategies include identifying the percentage of missing values in each column and understanding the patterns of missingness. This step ensures that we know the scope of the problem.</a:t>
            </a:r>
            <a:endParaRPr lang="en-US" sz="1750" dirty="0"/>
          </a:p>
        </p:txBody>
      </p:sp>
      <p:sp>
        <p:nvSpPr>
          <p:cNvPr id="7" name="Shape 5"/>
          <p:cNvSpPr/>
          <p:nvPr/>
        </p:nvSpPr>
        <p:spPr>
          <a:xfrm>
            <a:off x="5216962" y="2945249"/>
            <a:ext cx="510302" cy="510302"/>
          </a:xfrm>
          <a:prstGeom prst="roundRect">
            <a:avLst>
              <a:gd name="adj" fmla="val 18669"/>
            </a:avLst>
          </a:prstGeom>
          <a:solidFill>
            <a:srgbClr val="3D3D42"/>
          </a:solidFill>
          <a:ln w="7620">
            <a:solidFill>
              <a:srgbClr val="56565B"/>
            </a:solidFill>
            <a:prstDash val="solid"/>
          </a:ln>
        </p:spPr>
      </p:sp>
      <p:sp>
        <p:nvSpPr>
          <p:cNvPr id="8" name="Text 6"/>
          <p:cNvSpPr/>
          <p:nvPr/>
        </p:nvSpPr>
        <p:spPr>
          <a:xfrm>
            <a:off x="5374719" y="3030260"/>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9" name="Text 7"/>
          <p:cNvSpPr/>
          <p:nvPr/>
        </p:nvSpPr>
        <p:spPr>
          <a:xfrm>
            <a:off x="5954078" y="2945249"/>
            <a:ext cx="3032998"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Imputation Strategies</a:t>
            </a:r>
            <a:endParaRPr lang="en-US" sz="2200" dirty="0"/>
          </a:p>
        </p:txBody>
      </p:sp>
      <p:sp>
        <p:nvSpPr>
          <p:cNvPr id="10" name="Text 8"/>
          <p:cNvSpPr/>
          <p:nvPr/>
        </p:nvSpPr>
        <p:spPr>
          <a:xfrm>
            <a:off x="5954078" y="3435668"/>
            <a:ext cx="3459242"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 can fill in the gaps using mean, median, or mode imputation. For numerical features, the mean or median is often used, while for categorical features, the mode is a suitable choice. Imputation helps retain valuable data without discarding entire records.</a:t>
            </a:r>
            <a:endParaRPr lang="en-US" sz="1750" dirty="0"/>
          </a:p>
        </p:txBody>
      </p:sp>
      <p:sp>
        <p:nvSpPr>
          <p:cNvPr id="11" name="Shape 9"/>
          <p:cNvSpPr/>
          <p:nvPr/>
        </p:nvSpPr>
        <p:spPr>
          <a:xfrm>
            <a:off x="9640133" y="2945249"/>
            <a:ext cx="510302" cy="510302"/>
          </a:xfrm>
          <a:prstGeom prst="roundRect">
            <a:avLst>
              <a:gd name="adj" fmla="val 18669"/>
            </a:avLst>
          </a:prstGeom>
          <a:solidFill>
            <a:srgbClr val="3D3D42"/>
          </a:solidFill>
          <a:ln w="7620">
            <a:solidFill>
              <a:srgbClr val="56565B"/>
            </a:solidFill>
            <a:prstDash val="solid"/>
          </a:ln>
        </p:spPr>
      </p:sp>
      <p:sp>
        <p:nvSpPr>
          <p:cNvPr id="12" name="Text 10"/>
          <p:cNvSpPr/>
          <p:nvPr/>
        </p:nvSpPr>
        <p:spPr>
          <a:xfrm>
            <a:off x="9795748" y="3030260"/>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3" name="Text 11"/>
          <p:cNvSpPr/>
          <p:nvPr/>
        </p:nvSpPr>
        <p:spPr>
          <a:xfrm>
            <a:off x="10377249" y="2945249"/>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Deletion of Excessive Missing Values</a:t>
            </a:r>
            <a:endParaRPr lang="en-US" sz="2200" dirty="0"/>
          </a:p>
        </p:txBody>
      </p:sp>
      <p:sp>
        <p:nvSpPr>
          <p:cNvPr id="14" name="Text 12"/>
          <p:cNvSpPr/>
          <p:nvPr/>
        </p:nvSpPr>
        <p:spPr>
          <a:xfrm>
            <a:off x="10377249" y="3789998"/>
            <a:ext cx="3459242"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When a column has too many missing values, it might be best to remove it entirely. Similarly, rows with critical missing information may also be removed. This prevents the model from being trained on potentially misleading data.</a:t>
            </a:r>
            <a:endParaRPr lang="en-US" sz="1750" dirty="0"/>
          </a:p>
        </p:txBody>
      </p:sp>
      <p:sp>
        <p:nvSpPr>
          <p:cNvPr id="15" name="Shape 11">
            <a:extLst>
              <a:ext uri="{FF2B5EF4-FFF2-40B4-BE49-F238E27FC236}">
                <a16:creationId xmlns:a16="http://schemas.microsoft.com/office/drawing/2014/main" id="{B4121D88-3EBF-0912-5454-B9E166E2866B}"/>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6" name="Text 13">
            <a:extLst>
              <a:ext uri="{FF2B5EF4-FFF2-40B4-BE49-F238E27FC236}">
                <a16:creationId xmlns:a16="http://schemas.microsoft.com/office/drawing/2014/main" id="{DB29EB05-9CEE-5597-7CD4-70BA04E2DCD0}"/>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Preprocessing: Encoding Categorical Data</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One-Hot Encoding</a:t>
            </a:r>
            <a:endParaRPr lang="en-US" sz="2200" dirty="0"/>
          </a:p>
        </p:txBody>
      </p:sp>
      <p:sp>
        <p:nvSpPr>
          <p:cNvPr id="4" name="Text 2"/>
          <p:cNvSpPr/>
          <p:nvPr/>
        </p:nvSpPr>
        <p:spPr>
          <a:xfrm>
            <a:off x="793790" y="402538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technique creates binary columns for each category, transforming categorical features into a numerical format suitable for modeling. For instance, a ‘</a:t>
            </a:r>
            <a:r>
              <a:rPr lang="en-US" sz="1750" dirty="0" err="1">
                <a:solidFill>
                  <a:srgbClr val="E5E0DF"/>
                </a:solidFill>
                <a:latin typeface="Roboto Light" pitchFamily="34" charset="0"/>
                <a:ea typeface="Roboto Light" pitchFamily="34" charset="-122"/>
                <a:cs typeface="Roboto Light" pitchFamily="34" charset="-120"/>
              </a:rPr>
              <a:t>Mode_of_shipment</a:t>
            </a:r>
            <a:r>
              <a:rPr lang="en-US" sz="1750" dirty="0">
                <a:solidFill>
                  <a:srgbClr val="E5E0DF"/>
                </a:solidFill>
                <a:latin typeface="Roboto Light" pitchFamily="34" charset="0"/>
                <a:ea typeface="Roboto Light" pitchFamily="34" charset="-122"/>
                <a:cs typeface="Roboto Light" pitchFamily="34" charset="-120"/>
              </a:rPr>
              <a:t>' column with values like ‘Flight’ , ‘Road’ and ‘Ship' becomes separate binary columns.</a:t>
            </a:r>
            <a:endParaRPr lang="en-US" sz="1750" dirty="0"/>
          </a:p>
        </p:txBody>
      </p:sp>
      <p:sp>
        <p:nvSpPr>
          <p:cNvPr id="5" name="Text 3"/>
          <p:cNvSpPr/>
          <p:nvPr/>
        </p:nvSpPr>
        <p:spPr>
          <a:xfrm>
            <a:off x="5332928"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Label Encoding</a:t>
            </a:r>
            <a:endParaRPr lang="en-US" sz="2200" dirty="0"/>
          </a:p>
        </p:txBody>
      </p:sp>
      <p:sp>
        <p:nvSpPr>
          <p:cNvPr id="6" name="Text 4"/>
          <p:cNvSpPr/>
          <p:nvPr/>
        </p:nvSpPr>
        <p:spPr>
          <a:xfrm>
            <a:off x="5332928" y="402538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Label Encoding assigns a unique integer to each category. For example, '</a:t>
            </a:r>
            <a:r>
              <a:rPr lang="en-US" sz="1750" dirty="0" err="1">
                <a:solidFill>
                  <a:srgbClr val="E5E0DF"/>
                </a:solidFill>
                <a:latin typeface="Roboto Light" pitchFamily="34" charset="0"/>
                <a:ea typeface="Roboto Light" pitchFamily="34" charset="-122"/>
                <a:cs typeface="Roboto Light" pitchFamily="34" charset="-120"/>
              </a:rPr>
              <a:t>product_importance</a:t>
            </a:r>
            <a:r>
              <a:rPr lang="en-US" sz="1750" dirty="0">
                <a:solidFill>
                  <a:srgbClr val="E5E0DF"/>
                </a:solidFill>
                <a:latin typeface="Roboto Light" pitchFamily="34" charset="0"/>
                <a:ea typeface="Roboto Light" pitchFamily="34" charset="-122"/>
                <a:cs typeface="Roboto Light" pitchFamily="34" charset="-120"/>
              </a:rPr>
              <a:t>' with values like 'Electronics' and 'Clothing' could be encoded as 1, 2 and 3, respectively. However, this method can imply ordinality where none exists.</a:t>
            </a:r>
            <a:endParaRPr lang="en-US" sz="1750" dirty="0"/>
          </a:p>
        </p:txBody>
      </p:sp>
      <p:sp>
        <p:nvSpPr>
          <p:cNvPr id="7" name="Text 5"/>
          <p:cNvSpPr/>
          <p:nvPr/>
        </p:nvSpPr>
        <p:spPr>
          <a:xfrm>
            <a:off x="9872067"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Considerations</a:t>
            </a:r>
            <a:endParaRPr lang="en-US" sz="2200" dirty="0"/>
          </a:p>
        </p:txBody>
      </p:sp>
      <p:sp>
        <p:nvSpPr>
          <p:cNvPr id="8" name="Text 6"/>
          <p:cNvSpPr/>
          <p:nvPr/>
        </p:nvSpPr>
        <p:spPr>
          <a:xfrm>
            <a:off x="9872067" y="4025384"/>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One-Hot Encoding can significantly increase dimensionality, potentially leading to the curse of dimensionality. Label Encoding, while simpler, should be used cautiously to avoid implying an artificial order to the categories.</a:t>
            </a:r>
            <a:endParaRPr lang="en-US" sz="1750" dirty="0"/>
          </a:p>
        </p:txBody>
      </p:sp>
      <p:sp>
        <p:nvSpPr>
          <p:cNvPr id="9" name="Shape 11">
            <a:extLst>
              <a:ext uri="{FF2B5EF4-FFF2-40B4-BE49-F238E27FC236}">
                <a16:creationId xmlns:a16="http://schemas.microsoft.com/office/drawing/2014/main" id="{170F2A22-E656-A04D-B798-AD2A2AFAEA1A}"/>
              </a:ext>
            </a:extLst>
          </p:cNvPr>
          <p:cNvSpPr/>
          <p:nvPr/>
        </p:nvSpPr>
        <p:spPr>
          <a:xfrm>
            <a:off x="12733983" y="7779156"/>
            <a:ext cx="1786867" cy="313656"/>
          </a:xfrm>
          <a:prstGeom prst="roundRect">
            <a:avLst>
              <a:gd name="adj" fmla="val 18451"/>
            </a:avLst>
          </a:prstGeom>
          <a:solidFill>
            <a:srgbClr val="3D3D42"/>
          </a:solidFill>
          <a:ln w="7620">
            <a:solidFill>
              <a:srgbClr val="56565B"/>
            </a:solidFill>
            <a:prstDash val="solid"/>
          </a:ln>
        </p:spPr>
      </p:sp>
      <p:sp>
        <p:nvSpPr>
          <p:cNvPr id="10" name="Text 13">
            <a:extLst>
              <a:ext uri="{FF2B5EF4-FFF2-40B4-BE49-F238E27FC236}">
                <a16:creationId xmlns:a16="http://schemas.microsoft.com/office/drawing/2014/main" id="{60DB92F0-9B93-4298-D3EA-3F3EE7E519ED}"/>
              </a:ext>
            </a:extLst>
          </p:cNvPr>
          <p:cNvSpPr/>
          <p:nvPr/>
        </p:nvSpPr>
        <p:spPr>
          <a:xfrm>
            <a:off x="12865510" y="7779156"/>
            <a:ext cx="1523815" cy="348258"/>
          </a:xfrm>
          <a:prstGeom prst="rect">
            <a:avLst/>
          </a:prstGeom>
          <a:noFill/>
          <a:ln/>
        </p:spPr>
        <p:txBody>
          <a:bodyPr wrap="none" lIns="0" tIns="0" rIns="0" bIns="0" rtlCol="0" anchor="t"/>
          <a:lstStyle/>
          <a:p>
            <a:pPr marL="0" indent="0" algn="l">
              <a:lnSpc>
                <a:spcPts val="2700"/>
              </a:lnSpc>
              <a:buNone/>
            </a:pPr>
            <a:r>
              <a:rPr lang="en-US" sz="2000" dirty="0">
                <a:solidFill>
                  <a:schemeClr val="bg1">
                    <a:lumMod val="95000"/>
                  </a:schemeClr>
                </a:solidFill>
                <a:latin typeface="Papyrus" panose="03070502060502030205" pitchFamily="66" charset="0"/>
                <a:cs typeface="Poppins Light" pitchFamily="34" charset="-120"/>
              </a:rPr>
              <a:t>#TechTitans</a:t>
            </a:r>
            <a:endParaRPr lang="en-US" sz="2000" dirty="0">
              <a:solidFill>
                <a:schemeClr val="bg1">
                  <a:lumMod val="95000"/>
                </a:schemeClr>
              </a:solidFill>
              <a:latin typeface="Papyrus" panose="03070502060502030205"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725091"/>
            <a:ext cx="7713821" cy="1276826"/>
          </a:xfrm>
          <a:prstGeom prst="rect">
            <a:avLst/>
          </a:prstGeom>
          <a:noFill/>
          <a:ln/>
        </p:spPr>
        <p:txBody>
          <a:bodyPr wrap="square" lIns="0" tIns="0" rIns="0" bIns="0" rtlCol="0" anchor="t"/>
          <a:lstStyle/>
          <a:p>
            <a:pPr marL="0" indent="0">
              <a:lnSpc>
                <a:spcPts val="5000"/>
              </a:lnSpc>
              <a:buNone/>
            </a:pPr>
            <a:r>
              <a:rPr lang="en-US" sz="4000" dirty="0">
                <a:solidFill>
                  <a:srgbClr val="F2F2F3"/>
                </a:solidFill>
                <a:latin typeface="Poppins Light" pitchFamily="34" charset="0"/>
                <a:ea typeface="Poppins Light" pitchFamily="34" charset="-122"/>
                <a:cs typeface="Poppins Light" pitchFamily="34" charset="-120"/>
              </a:rPr>
              <a:t>Feature Engineering: Creating New Features</a:t>
            </a:r>
            <a:endParaRPr lang="en-US" sz="4000" dirty="0"/>
          </a:p>
        </p:txBody>
      </p:sp>
      <p:sp>
        <p:nvSpPr>
          <p:cNvPr id="7" name="Shape 4"/>
          <p:cNvSpPr/>
          <p:nvPr/>
        </p:nvSpPr>
        <p:spPr>
          <a:xfrm>
            <a:off x="771229" y="2765578"/>
            <a:ext cx="7657681" cy="1960959"/>
          </a:xfrm>
          <a:prstGeom prst="roundRect">
            <a:avLst>
              <a:gd name="adj" fmla="val 2728"/>
            </a:avLst>
          </a:prstGeom>
          <a:solidFill>
            <a:srgbClr val="3D3D42"/>
          </a:solidFill>
          <a:ln w="7620">
            <a:solidFill>
              <a:srgbClr val="56565B"/>
            </a:solidFill>
            <a:prstDash val="solid"/>
          </a:ln>
        </p:spPr>
      </p:sp>
      <p:sp>
        <p:nvSpPr>
          <p:cNvPr id="8" name="Text 5"/>
          <p:cNvSpPr/>
          <p:nvPr/>
        </p:nvSpPr>
        <p:spPr>
          <a:xfrm>
            <a:off x="983160" y="2977509"/>
            <a:ext cx="7233820" cy="319207"/>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Poppins Light" pitchFamily="34" charset="0"/>
                <a:ea typeface="Poppins Light" pitchFamily="34" charset="-122"/>
                <a:cs typeface="Poppins Light" pitchFamily="34" charset="-120"/>
              </a:rPr>
              <a:t>Deriving Day of the Week</a:t>
            </a:r>
            <a:endParaRPr lang="en-US" sz="2000" dirty="0"/>
          </a:p>
        </p:txBody>
      </p:sp>
      <p:sp>
        <p:nvSpPr>
          <p:cNvPr id="9" name="Text 6"/>
          <p:cNvSpPr/>
          <p:nvPr/>
        </p:nvSpPr>
        <p:spPr>
          <a:xfrm>
            <a:off x="983160" y="3419231"/>
            <a:ext cx="6856147" cy="1960959"/>
          </a:xfrm>
          <a:prstGeom prst="rect">
            <a:avLst/>
          </a:prstGeom>
          <a:noFill/>
          <a:ln/>
        </p:spPr>
        <p:txBody>
          <a:bodyPr wrap="square" lIns="0" tIns="0" rIns="0" bIns="0" rtlCol="0" anchor="t"/>
          <a:lstStyle/>
          <a:p>
            <a:pPr marL="0" indent="0">
              <a:lnSpc>
                <a:spcPts val="2550"/>
              </a:lnSpc>
              <a:buNone/>
            </a:pPr>
            <a:r>
              <a:rPr lang="en-US" sz="1600" dirty="0">
                <a:solidFill>
                  <a:srgbClr val="E5E0DF"/>
                </a:solidFill>
                <a:latin typeface="Roboto Light" pitchFamily="34" charset="0"/>
                <a:ea typeface="Roboto Light" pitchFamily="34" charset="-122"/>
                <a:cs typeface="Roboto Light" pitchFamily="34" charset="-120"/>
              </a:rPr>
              <a:t>Extracting the day of the week from the order date helps capture weekly patterns. For example, orders placed on weekends might have different delivery characteristics than those placed on weekdays.</a:t>
            </a:r>
            <a:endParaRPr lang="en-US" sz="1600" dirty="0"/>
          </a:p>
        </p:txBody>
      </p:sp>
      <p:sp>
        <p:nvSpPr>
          <p:cNvPr id="10" name="Shape 7"/>
          <p:cNvSpPr/>
          <p:nvPr/>
        </p:nvSpPr>
        <p:spPr>
          <a:xfrm>
            <a:off x="715089" y="5185317"/>
            <a:ext cx="7713821" cy="2319192"/>
          </a:xfrm>
          <a:prstGeom prst="roundRect">
            <a:avLst>
              <a:gd name="adj" fmla="val 4648"/>
            </a:avLst>
          </a:prstGeom>
          <a:solidFill>
            <a:srgbClr val="3D3D42"/>
          </a:solidFill>
          <a:ln w="7620">
            <a:solidFill>
              <a:srgbClr val="56565B"/>
            </a:solidFill>
            <a:prstDash val="solid"/>
          </a:ln>
        </p:spPr>
      </p:sp>
      <p:sp>
        <p:nvSpPr>
          <p:cNvPr id="11" name="Text 8"/>
          <p:cNvSpPr/>
          <p:nvPr/>
        </p:nvSpPr>
        <p:spPr>
          <a:xfrm>
            <a:off x="927021" y="5595986"/>
            <a:ext cx="3393638" cy="319207"/>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Poppins Light" pitchFamily="34" charset="0"/>
                <a:ea typeface="Poppins Light" pitchFamily="34" charset="-122"/>
                <a:cs typeface="Poppins Light" pitchFamily="34" charset="-120"/>
              </a:rPr>
              <a:t>Calculating Delivery Speed</a:t>
            </a:r>
            <a:endParaRPr lang="en-US" sz="2000" dirty="0"/>
          </a:p>
        </p:txBody>
      </p:sp>
      <p:sp>
        <p:nvSpPr>
          <p:cNvPr id="12" name="Text 9"/>
          <p:cNvSpPr/>
          <p:nvPr/>
        </p:nvSpPr>
        <p:spPr>
          <a:xfrm>
            <a:off x="927019" y="6023430"/>
            <a:ext cx="7289959" cy="980480"/>
          </a:xfrm>
          <a:prstGeom prst="rect">
            <a:avLst/>
          </a:prstGeom>
          <a:noFill/>
          <a:ln/>
        </p:spPr>
        <p:txBody>
          <a:bodyPr wrap="square" lIns="0" tIns="0" rIns="0" bIns="0" rtlCol="0" anchor="t"/>
          <a:lstStyle/>
          <a:p>
            <a:pPr marL="0" indent="0">
              <a:lnSpc>
                <a:spcPts val="2550"/>
              </a:lnSpc>
              <a:buNone/>
            </a:pPr>
            <a:r>
              <a:rPr lang="en-US" sz="1600" dirty="0">
                <a:solidFill>
                  <a:srgbClr val="E5E0DF"/>
                </a:solidFill>
                <a:latin typeface="Roboto Light" pitchFamily="34" charset="0"/>
                <a:ea typeface="Roboto Light" pitchFamily="34" charset="-122"/>
                <a:cs typeface="Roboto Light" pitchFamily="34" charset="-120"/>
              </a:rPr>
              <a:t>Dividing the delivery distance by the time taken provides a delivery speed feature. This new feature encapsulates the efficiency of the delivery process and can significantly improve model accuracy.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4529</TotalTime>
  <Words>3651</Words>
  <Application>Microsoft Office PowerPoint</Application>
  <PresentationFormat>Custom</PresentationFormat>
  <Paragraphs>409</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Consolas</vt:lpstr>
      <vt:lpstr>Gelasio</vt:lpstr>
      <vt:lpstr>Roboto Light</vt:lpstr>
      <vt:lpstr>Papyrus</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ARYAN PANDYA</cp:lastModifiedBy>
  <cp:revision>7</cp:revision>
  <dcterms:created xsi:type="dcterms:W3CDTF">2025-02-28T04:57:46Z</dcterms:created>
  <dcterms:modified xsi:type="dcterms:W3CDTF">2025-03-03T08:57:54Z</dcterms:modified>
</cp:coreProperties>
</file>